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9"/>
  </p:notesMasterIdLst>
  <p:sldIdLst>
    <p:sldId id="256" r:id="rId3"/>
    <p:sldId id="321" r:id="rId4"/>
    <p:sldId id="497" r:id="rId5"/>
    <p:sldId id="520" r:id="rId6"/>
    <p:sldId id="515" r:id="rId7"/>
    <p:sldId id="513" r:id="rId8"/>
    <p:sldId id="514" r:id="rId9"/>
    <p:sldId id="727" r:id="rId10"/>
    <p:sldId id="519" r:id="rId11"/>
    <p:sldId id="518" r:id="rId12"/>
    <p:sldId id="729" r:id="rId13"/>
    <p:sldId id="726" r:id="rId14"/>
    <p:sldId id="527" r:id="rId15"/>
    <p:sldId id="730" r:id="rId16"/>
    <p:sldId id="576" r:id="rId17"/>
    <p:sldId id="577" r:id="rId18"/>
    <p:sldId id="578" r:id="rId19"/>
    <p:sldId id="579" r:id="rId20"/>
    <p:sldId id="583" r:id="rId21"/>
    <p:sldId id="581" r:id="rId22"/>
    <p:sldId id="584" r:id="rId23"/>
    <p:sldId id="580" r:id="rId24"/>
    <p:sldId id="587" r:id="rId25"/>
    <p:sldId id="732" r:id="rId26"/>
    <p:sldId id="733" r:id="rId27"/>
    <p:sldId id="590" r:id="rId28"/>
    <p:sldId id="605" r:id="rId29"/>
    <p:sldId id="731" r:id="rId30"/>
    <p:sldId id="607" r:id="rId31"/>
    <p:sldId id="608" r:id="rId32"/>
    <p:sldId id="609" r:id="rId33"/>
    <p:sldId id="611" r:id="rId34"/>
    <p:sldId id="612" r:id="rId35"/>
    <p:sldId id="613" r:id="rId36"/>
    <p:sldId id="367" r:id="rId37"/>
    <p:sldId id="36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220"/>
    <a:srgbClr val="7B9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47" autoAdjust="0"/>
    <p:restoredTop sz="78929" autoAdjust="0"/>
  </p:normalViewPr>
  <p:slideViewPr>
    <p:cSldViewPr>
      <p:cViewPr>
        <p:scale>
          <a:sx n="80" d="100"/>
          <a:sy n="80" d="100"/>
        </p:scale>
        <p:origin x="2120" y="144"/>
      </p:cViewPr>
      <p:guideLst>
        <p:guide orient="horz" pos="2160"/>
        <p:guide pos="2880"/>
      </p:guideLst>
    </p:cSldViewPr>
  </p:slideViewPr>
  <p:outlineViewPr>
    <p:cViewPr>
      <p:scale>
        <a:sx n="33" d="100"/>
        <a:sy n="33" d="100"/>
      </p:scale>
      <p:origin x="0" y="-53488"/>
    </p:cViewPr>
  </p:outlin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AF96E9-0C4B-4E81-8D96-2A4B7C1E58CE}" type="datetimeFigureOut">
              <a:rPr lang="en-US" smtClean="0"/>
              <a:t>10/17/19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22E9E3-F7E0-4F64-A85D-DE32A7B411A1}" type="slidenum">
              <a:rPr lang="en-US" smtClean="0"/>
              <a:t>‹#›</a:t>
            </a:fld>
            <a:endParaRPr lang="en-US"/>
          </a:p>
        </p:txBody>
      </p:sp>
    </p:spTree>
    <p:extLst>
      <p:ext uri="{BB962C8B-B14F-4D97-AF65-F5344CB8AC3E}">
        <p14:creationId xmlns:p14="http://schemas.microsoft.com/office/powerpoint/2010/main" val="4060926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4" Type="http://schemas.openxmlformats.org/officeDocument/2006/relationships/hyperlink" Target="https://angular.io/api/core/Directive" TargetMode="External"/><Relationship Id="rId5" Type="http://schemas.openxmlformats.org/officeDocument/2006/relationships/hyperlink" Target="https://angular.io/api/core/Pipe" TargetMode="External"/><Relationship Id="rId6" Type="http://schemas.openxmlformats.org/officeDocument/2006/relationships/hyperlink" Target="https://angular.io/api/core/Injectable"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angular.io/api/core/testing/injec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github.com/jakearchibald/ES6-Promises#readm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appdividend.com/2018/12/08/angular-7-observables-tutorial-with-exampl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4" Type="http://schemas.openxmlformats.org/officeDocument/2006/relationships/hyperlink" Target="https://angular.io/api/core/Directive" TargetMode="External"/><Relationship Id="rId5" Type="http://schemas.openxmlformats.org/officeDocument/2006/relationships/hyperlink" Target="https://angular.io/api/core/Pipe" TargetMode="External"/><Relationship Id="rId6" Type="http://schemas.openxmlformats.org/officeDocument/2006/relationships/hyperlink" Target="https://angular.io/api/core/Injectable"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Typography - </a:t>
            </a:r>
            <a:r>
              <a:rPr lang="en-US" sz="1200" kern="1200" dirty="0" smtClean="0">
                <a:solidFill>
                  <a:schemeClr val="tx1"/>
                </a:solidFill>
                <a:latin typeface="+mn-lt"/>
                <a:ea typeface="+mn-ea"/>
                <a:cs typeface="+mn-cs"/>
              </a:rPr>
              <a:t>the art or procedure of arranging type or processing data and printing from it.</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2</a:t>
            </a:fld>
            <a:endParaRPr lang="en-US"/>
          </a:p>
        </p:txBody>
      </p:sp>
    </p:spTree>
    <p:extLst>
      <p:ext uri="{BB962C8B-B14F-4D97-AF65-F5344CB8AC3E}">
        <p14:creationId xmlns:p14="http://schemas.microsoft.com/office/powerpoint/2010/main" val="41283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johnpapa.net</a:t>
            </a:r>
            <a:r>
              <a:rPr lang="en-US" dirty="0" smtClean="0"/>
              <a:t>/typescriptpost4/</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11</a:t>
            </a:fld>
            <a:endParaRPr lang="en-US"/>
          </a:p>
        </p:txBody>
      </p:sp>
    </p:spTree>
    <p:extLst>
      <p:ext uri="{BB962C8B-B14F-4D97-AF65-F5344CB8AC3E}">
        <p14:creationId xmlns:p14="http://schemas.microsoft.com/office/powerpoint/2010/main" val="901280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0" u="none" strike="noStrike" dirty="0" smtClean="0">
                <a:effectLst/>
                <a:hlinkClick r:id="rId3"/>
              </a:rPr>
              <a:t>Component</a:t>
            </a:r>
            <a:r>
              <a:rPr lang="en-US" sz="1200" b="0" i="0" kern="1200" dirty="0" smtClean="0">
                <a:solidFill>
                  <a:schemeClr val="tx1"/>
                </a:solidFill>
                <a:effectLst/>
                <a:latin typeface="+mn-lt"/>
                <a:ea typeface="+mn-ea"/>
                <a:cs typeface="+mn-cs"/>
              </a:rPr>
              <a:t>, and this decorator class (like </a:t>
            </a:r>
            <a:r>
              <a:rPr lang="en-US" dirty="0" smtClean="0"/>
              <a:t>@</a:t>
            </a:r>
            <a:r>
              <a:rPr lang="en-US" b="0" u="none" strike="noStrike" dirty="0" smtClean="0">
                <a:effectLst/>
                <a:hlinkClick r:id="rId4"/>
              </a:rPr>
              <a:t>Directive</a:t>
            </a:r>
            <a:r>
              <a:rPr lang="en-US" sz="1200" b="0" i="0" kern="1200" dirty="0" smtClean="0">
                <a:solidFill>
                  <a:schemeClr val="tx1"/>
                </a:solidFill>
                <a:effectLst/>
                <a:latin typeface="+mn-lt"/>
                <a:ea typeface="+mn-ea"/>
                <a:cs typeface="+mn-cs"/>
              </a:rPr>
              <a:t> and </a:t>
            </a:r>
            <a:r>
              <a:rPr lang="en-US" dirty="0" smtClean="0"/>
              <a:t>@</a:t>
            </a:r>
            <a:r>
              <a:rPr lang="en-US" b="0" u="none" strike="noStrike" dirty="0" smtClean="0">
                <a:effectLst/>
                <a:hlinkClick r:id="rId5"/>
              </a:rPr>
              <a:t>Pipe</a:t>
            </a:r>
            <a:r>
              <a:rPr lang="en-US" sz="1200" b="0" i="0" kern="1200" dirty="0" smtClean="0">
                <a:solidFill>
                  <a:schemeClr val="tx1"/>
                </a:solidFill>
                <a:effectLst/>
                <a:latin typeface="+mn-lt"/>
                <a:ea typeface="+mn-ea"/>
                <a:cs typeface="+mn-cs"/>
              </a:rPr>
              <a:t>, which you learn about later) is a subtype of </a:t>
            </a:r>
            <a:r>
              <a:rPr lang="en-US" sz="1200" b="0" i="0" u="none" strike="noStrike" kern="1200" dirty="0" smtClean="0">
                <a:solidFill>
                  <a:schemeClr val="tx1"/>
                </a:solidFill>
                <a:effectLst/>
                <a:latin typeface="+mn-lt"/>
                <a:ea typeface="+mn-ea"/>
                <a:cs typeface="+mn-cs"/>
                <a:hlinkClick r:id="rId6"/>
              </a:rPr>
              <a:t>@Injectable()</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12</a:t>
            </a:fld>
            <a:endParaRPr lang="en-US"/>
          </a:p>
        </p:txBody>
      </p:sp>
    </p:spTree>
    <p:extLst>
      <p:ext uri="{BB962C8B-B14F-4D97-AF65-F5344CB8AC3E}">
        <p14:creationId xmlns:p14="http://schemas.microsoft.com/office/powerpoint/2010/main" val="328760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TypeScript</a:t>
            </a:r>
            <a:r>
              <a:rPr lang="en-US" sz="1200" b="0" i="0" kern="1200" dirty="0" smtClean="0">
                <a:solidFill>
                  <a:schemeClr val="tx1"/>
                </a:solidFill>
                <a:effectLst/>
                <a:latin typeface="+mn-lt"/>
                <a:ea typeface="+mn-ea"/>
                <a:cs typeface="+mn-cs"/>
              </a:rPr>
              <a:t> interfaces aren't valid tokens</a:t>
            </a:r>
          </a:p>
          <a:p>
            <a:r>
              <a:rPr lang="en-US" sz="1200" b="0" i="0" kern="1200" dirty="0" smtClean="0">
                <a:solidFill>
                  <a:schemeClr val="tx1"/>
                </a:solidFill>
                <a:effectLst/>
                <a:latin typeface="+mn-lt"/>
                <a:ea typeface="+mn-ea"/>
                <a:cs typeface="+mn-cs"/>
              </a:rPr>
              <a:t>// FAIL! Can't use interface as provider token [{ provide: </a:t>
            </a:r>
            <a:r>
              <a:rPr lang="en-US" sz="1200" b="0" i="0" kern="1200" dirty="0" err="1" smtClean="0">
                <a:solidFill>
                  <a:schemeClr val="tx1"/>
                </a:solidFill>
                <a:effectLst/>
                <a:latin typeface="+mn-lt"/>
                <a:ea typeface="+mn-ea"/>
                <a:cs typeface="+mn-cs"/>
              </a:rPr>
              <a:t>AppConfig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useValue</a:t>
            </a:r>
            <a:r>
              <a:rPr lang="en-US" sz="1200" b="0" i="0" kern="1200" dirty="0" smtClean="0">
                <a:solidFill>
                  <a:schemeClr val="tx1"/>
                </a:solidFill>
                <a:effectLst/>
                <a:latin typeface="+mn-lt"/>
                <a:ea typeface="+mn-ea"/>
                <a:cs typeface="+mn-cs"/>
              </a:rPr>
              <a:t>: HERO_DI_CONFIG })]</a:t>
            </a:r>
          </a:p>
          <a:p>
            <a:r>
              <a:rPr lang="en-US" sz="1200" b="0" i="0" kern="1200" dirty="0" smtClean="0">
                <a:solidFill>
                  <a:schemeClr val="tx1"/>
                </a:solidFill>
                <a:effectLst/>
                <a:latin typeface="+mn-lt"/>
                <a:ea typeface="+mn-ea"/>
                <a:cs typeface="+mn-cs"/>
              </a:rPr>
              <a:t>// FAIL! Can't </a:t>
            </a:r>
            <a:r>
              <a:rPr lang="en-US" sz="1200" b="0" i="0" u="none" strike="noStrike" kern="1200" dirty="0" smtClean="0">
                <a:solidFill>
                  <a:schemeClr val="tx1"/>
                </a:solidFill>
                <a:effectLst/>
                <a:latin typeface="+mn-lt"/>
                <a:ea typeface="+mn-ea"/>
                <a:cs typeface="+mn-cs"/>
                <a:hlinkClick r:id="rId3"/>
              </a:rPr>
              <a:t>inject</a:t>
            </a:r>
            <a:r>
              <a:rPr lang="en-US" sz="1200" b="0" i="0" kern="1200" dirty="0" smtClean="0">
                <a:solidFill>
                  <a:schemeClr val="tx1"/>
                </a:solidFill>
                <a:effectLst/>
                <a:latin typeface="+mn-lt"/>
                <a:ea typeface="+mn-ea"/>
                <a:cs typeface="+mn-cs"/>
              </a:rPr>
              <a:t> using the interface as the parameter type constructor(private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AppConfig</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It's not </a:t>
            </a:r>
            <a:r>
              <a:rPr lang="en-US" sz="1200" b="0" i="0" kern="1200" dirty="0" err="1" smtClean="0">
                <a:solidFill>
                  <a:schemeClr val="tx1"/>
                </a:solidFill>
                <a:effectLst/>
                <a:latin typeface="+mn-lt"/>
                <a:ea typeface="+mn-ea"/>
                <a:cs typeface="+mn-cs"/>
              </a:rPr>
              <a:t>Angular's</a:t>
            </a:r>
            <a:r>
              <a:rPr lang="en-US" sz="1200" b="0" i="0" kern="1200" dirty="0" smtClean="0">
                <a:solidFill>
                  <a:schemeClr val="tx1"/>
                </a:solidFill>
                <a:effectLst/>
                <a:latin typeface="+mn-lt"/>
                <a:ea typeface="+mn-ea"/>
                <a:cs typeface="+mn-cs"/>
              </a:rPr>
              <a:t> doing. An interface is a </a:t>
            </a:r>
            <a:r>
              <a:rPr lang="en-US" sz="1200" b="0" i="0" kern="1200" dirty="0" err="1" smtClean="0">
                <a:solidFill>
                  <a:schemeClr val="tx1"/>
                </a:solidFill>
                <a:effectLst/>
                <a:latin typeface="+mn-lt"/>
                <a:ea typeface="+mn-ea"/>
                <a:cs typeface="+mn-cs"/>
              </a:rPr>
              <a:t>TypeScript</a:t>
            </a:r>
            <a:r>
              <a:rPr lang="en-US" sz="1200" b="0" i="0" kern="1200" dirty="0" smtClean="0">
                <a:solidFill>
                  <a:schemeClr val="tx1"/>
                </a:solidFill>
                <a:effectLst/>
                <a:latin typeface="+mn-lt"/>
                <a:ea typeface="+mn-ea"/>
                <a:cs typeface="+mn-cs"/>
              </a:rPr>
              <a:t> design-time artifact. JavaScript doesn't have interfaces. The </a:t>
            </a:r>
            <a:r>
              <a:rPr lang="en-US" sz="1200" b="0" i="0" kern="1200" dirty="0" err="1" smtClean="0">
                <a:solidFill>
                  <a:schemeClr val="tx1"/>
                </a:solidFill>
                <a:effectLst/>
                <a:latin typeface="+mn-lt"/>
                <a:ea typeface="+mn-ea"/>
                <a:cs typeface="+mn-cs"/>
              </a:rPr>
              <a:t>TypeScript</a:t>
            </a:r>
            <a:r>
              <a:rPr lang="en-US" sz="1200" b="0" i="0" kern="1200" dirty="0" smtClean="0">
                <a:solidFill>
                  <a:schemeClr val="tx1"/>
                </a:solidFill>
                <a:effectLst/>
                <a:latin typeface="+mn-lt"/>
                <a:ea typeface="+mn-ea"/>
                <a:cs typeface="+mn-cs"/>
              </a:rPr>
              <a:t> interface disappears from the generated JavaScript. There is no interface type information left for Angular to find at runtime.</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13</a:t>
            </a:fld>
            <a:endParaRPr lang="en-US"/>
          </a:p>
        </p:txBody>
      </p:sp>
    </p:spTree>
    <p:extLst>
      <p:ext uri="{BB962C8B-B14F-4D97-AF65-F5344CB8AC3E}">
        <p14:creationId xmlns:p14="http://schemas.microsoft.com/office/powerpoint/2010/main" val="1903420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14</a:t>
            </a:fld>
            <a:endParaRPr lang="en-US"/>
          </a:p>
        </p:txBody>
      </p:sp>
    </p:spTree>
    <p:extLst>
      <p:ext uri="{BB962C8B-B14F-4D97-AF65-F5344CB8AC3E}">
        <p14:creationId xmlns:p14="http://schemas.microsoft.com/office/powerpoint/2010/main" val="588452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15</a:t>
            </a:fld>
            <a:endParaRPr lang="en-US"/>
          </a:p>
        </p:txBody>
      </p:sp>
    </p:spTree>
    <p:extLst>
      <p:ext uri="{BB962C8B-B14F-4D97-AF65-F5344CB8AC3E}">
        <p14:creationId xmlns:p14="http://schemas.microsoft.com/office/powerpoint/2010/main" val="426547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16</a:t>
            </a:fld>
            <a:endParaRPr lang="en-US"/>
          </a:p>
        </p:txBody>
      </p:sp>
    </p:spTree>
    <p:extLst>
      <p:ext uri="{BB962C8B-B14F-4D97-AF65-F5344CB8AC3E}">
        <p14:creationId xmlns:p14="http://schemas.microsoft.com/office/powerpoint/2010/main" val="1913402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medium.com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codebuddies</a:t>
            </a:r>
            <a:r>
              <a:rPr lang="en-US" sz="1200" b="0" i="0" kern="1200" dirty="0" smtClean="0">
                <a:solidFill>
                  <a:schemeClr val="tx1"/>
                </a:solidFill>
                <a:effectLst/>
                <a:latin typeface="+mn-lt"/>
                <a:ea typeface="+mn-ea"/>
                <a:cs typeface="+mn-cs"/>
              </a:rPr>
              <a:t>/getting-to-know-asynchronous-javascript-callbacks-promises-and-async-await-17e0673281ee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stackoverflow.com</a:t>
            </a:r>
            <a:r>
              <a:rPr lang="en-US" sz="1200" b="0" i="0" kern="1200" dirty="0" smtClean="0">
                <a:solidFill>
                  <a:schemeClr val="tx1"/>
                </a:solidFill>
                <a:effectLst/>
                <a:latin typeface="+mn-lt"/>
                <a:ea typeface="+mn-ea"/>
                <a:cs typeface="+mn-cs"/>
              </a:rPr>
              <a:t>/questions/25082867/how-are-promises-implemented-in-</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-without-threads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stackoverflow.com</a:t>
            </a:r>
            <a:r>
              <a:rPr lang="en-US" sz="1200" b="0" i="0" kern="1200" dirty="0" smtClean="0">
                <a:solidFill>
                  <a:schemeClr val="tx1"/>
                </a:solidFill>
                <a:effectLst/>
                <a:latin typeface="+mn-lt"/>
                <a:ea typeface="+mn-ea"/>
                <a:cs typeface="+mn-cs"/>
              </a:rPr>
              <a:t>/questions/7575589/how-does-</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-handle-ajax-responses-in-the-background/7575649#7575649</a:t>
            </a:r>
          </a:p>
        </p:txBody>
      </p:sp>
      <p:sp>
        <p:nvSpPr>
          <p:cNvPr id="4" name="Slide Number Placeholder 3"/>
          <p:cNvSpPr>
            <a:spLocks noGrp="1"/>
          </p:cNvSpPr>
          <p:nvPr>
            <p:ph type="sldNum" sz="quarter" idx="10"/>
          </p:nvPr>
        </p:nvSpPr>
        <p:spPr/>
        <p:txBody>
          <a:bodyPr/>
          <a:lstStyle/>
          <a:p>
            <a:fld id="{0922E9E3-F7E0-4F64-A85D-DE32A7B411A1}" type="slidenum">
              <a:rPr lang="en-US" smtClean="0"/>
              <a:t>17</a:t>
            </a:fld>
            <a:endParaRPr lang="en-US"/>
          </a:p>
        </p:txBody>
      </p:sp>
    </p:spTree>
    <p:extLst>
      <p:ext uri="{BB962C8B-B14F-4D97-AF65-F5344CB8AC3E}">
        <p14:creationId xmlns:p14="http://schemas.microsoft.com/office/powerpoint/2010/main" val="510667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18</a:t>
            </a:fld>
            <a:endParaRPr lang="en-US"/>
          </a:p>
        </p:txBody>
      </p:sp>
    </p:spTree>
    <p:extLst>
      <p:ext uri="{BB962C8B-B14F-4D97-AF65-F5344CB8AC3E}">
        <p14:creationId xmlns:p14="http://schemas.microsoft.com/office/powerpoint/2010/main" val="1863056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already implementations of promises in browsers today.</a:t>
            </a:r>
          </a:p>
          <a:p>
            <a:r>
              <a:rPr lang="en-US" sz="1200" b="0" i="0" kern="1200" dirty="0" smtClean="0">
                <a:solidFill>
                  <a:schemeClr val="tx1"/>
                </a:solidFill>
                <a:effectLst/>
                <a:latin typeface="+mn-lt"/>
                <a:ea typeface="+mn-ea"/>
                <a:cs typeface="+mn-cs"/>
              </a:rPr>
              <a:t>As of Chrome 32, Opera 19, Firefox 29, Safari 8 &amp; Microsoft Edge, promises are enabled by default.</a:t>
            </a:r>
          </a:p>
          <a:p>
            <a:r>
              <a:rPr lang="en-US" sz="1200" b="0" i="0" kern="1200" dirty="0" smtClean="0">
                <a:solidFill>
                  <a:schemeClr val="tx1"/>
                </a:solidFill>
                <a:effectLst/>
                <a:latin typeface="+mn-lt"/>
                <a:ea typeface="+mn-ea"/>
                <a:cs typeface="+mn-cs"/>
              </a:rPr>
              <a:t>To bring browsers that lack a complete promises implementation up to spec compliance, or add promises to other browsers and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check out </a:t>
            </a:r>
            <a:r>
              <a:rPr lang="en-US" sz="1200" b="0" i="0" u="none" strike="noStrike" kern="1200" dirty="0" smtClean="0">
                <a:solidFill>
                  <a:schemeClr val="tx1"/>
                </a:solidFill>
                <a:effectLst/>
                <a:latin typeface="+mn-lt"/>
                <a:ea typeface="+mn-ea"/>
                <a:cs typeface="+mn-cs"/>
                <a:hlinkClick r:id="rId3"/>
              </a:rPr>
              <a:t>the polyfill</a:t>
            </a:r>
            <a:r>
              <a:rPr lang="en-US" sz="1200" b="0" i="0" kern="1200" dirty="0" smtClean="0">
                <a:solidFill>
                  <a:schemeClr val="tx1"/>
                </a:solidFill>
                <a:effectLst/>
                <a:latin typeface="+mn-lt"/>
                <a:ea typeface="+mn-ea"/>
                <a:cs typeface="+mn-cs"/>
              </a:rPr>
              <a:t> (2k </a:t>
            </a:r>
            <a:r>
              <a:rPr lang="en-US" sz="1200" b="0" i="0" kern="1200" dirty="0" err="1" smtClean="0">
                <a:solidFill>
                  <a:schemeClr val="tx1"/>
                </a:solidFill>
                <a:effectLst/>
                <a:latin typeface="+mn-lt"/>
                <a:ea typeface="+mn-ea"/>
                <a:cs typeface="+mn-cs"/>
              </a:rPr>
              <a:t>gzipped</a:t>
            </a:r>
            <a:r>
              <a:rPr lang="en-US" sz="1200" b="0" i="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var</a:t>
            </a:r>
            <a:r>
              <a:rPr lang="en-US" dirty="0" smtClean="0">
                <a:effectLst/>
              </a:rPr>
              <a:t> promise = </a:t>
            </a:r>
            <a:r>
              <a:rPr lang="en-US" sz="1200" kern="1200" dirty="0" smtClean="0">
                <a:solidFill>
                  <a:schemeClr val="tx1"/>
                </a:solidFill>
                <a:effectLst/>
                <a:latin typeface="+mn-lt"/>
                <a:ea typeface="+mn-ea"/>
                <a:cs typeface="+mn-cs"/>
              </a:rPr>
              <a:t>new</a:t>
            </a:r>
            <a:r>
              <a:rPr lang="en-US" dirty="0" smtClean="0">
                <a:effectLst/>
              </a:rPr>
              <a:t> </a:t>
            </a:r>
            <a:r>
              <a:rPr lang="en-US" sz="1200" kern="1200" dirty="0" smtClean="0">
                <a:solidFill>
                  <a:schemeClr val="tx1"/>
                </a:solidFill>
                <a:effectLst/>
                <a:latin typeface="+mn-lt"/>
                <a:ea typeface="+mn-ea"/>
                <a:cs typeface="+mn-cs"/>
              </a:rPr>
              <a:t>Promise</a:t>
            </a:r>
            <a:r>
              <a:rPr lang="en-US" dirty="0" smtClean="0">
                <a:effectLst/>
              </a:rPr>
              <a:t>(</a:t>
            </a:r>
            <a:r>
              <a:rPr lang="en-US" sz="1200" kern="1200" dirty="0" smtClean="0">
                <a:solidFill>
                  <a:schemeClr val="tx1"/>
                </a:solidFill>
                <a:effectLst/>
                <a:latin typeface="+mn-lt"/>
                <a:ea typeface="+mn-ea"/>
                <a:cs typeface="+mn-cs"/>
              </a:rPr>
              <a:t>function</a:t>
            </a:r>
            <a:r>
              <a:rPr lang="en-US" dirty="0" smtClean="0">
                <a:effectLst/>
              </a:rPr>
              <a:t>(resolve, reject) {</a:t>
            </a:r>
            <a:br>
              <a:rPr lang="en-US" dirty="0" smtClean="0">
                <a:effectLst/>
              </a:rPr>
            </a:br>
            <a:r>
              <a:rPr lang="en-US" dirty="0" smtClean="0">
                <a:effectLst/>
              </a:rPr>
              <a:t>  resolve(</a:t>
            </a:r>
            <a:r>
              <a:rPr lang="en-US" sz="1200" kern="1200" dirty="0" smtClean="0">
                <a:solidFill>
                  <a:schemeClr val="tx1"/>
                </a:solidFill>
                <a:effectLst/>
                <a:latin typeface="+mn-lt"/>
                <a:ea typeface="+mn-ea"/>
                <a:cs typeface="+mn-cs"/>
              </a:rPr>
              <a:t>1</a:t>
            </a:r>
            <a:r>
              <a:rPr lang="en-US" dirty="0" smtClean="0">
                <a:effectLst/>
              </a:rPr>
              <a:t>);</a:t>
            </a:r>
            <a:br>
              <a:rPr lang="en-US" dirty="0" smtClean="0">
                <a:effectLst/>
              </a:rPr>
            </a:br>
            <a:r>
              <a:rPr lang="en-US" dirty="0" smtClean="0">
                <a:effectLst/>
              </a:rPr>
              <a:t>});</a:t>
            </a:r>
            <a:br>
              <a:rPr lang="en-US" dirty="0" smtClean="0">
                <a:effectLst/>
              </a:rPr>
            </a:br>
            <a:r>
              <a:rPr lang="en-US" dirty="0" smtClean="0">
                <a:effectLst/>
              </a:rPr>
              <a:t/>
            </a:r>
            <a:br>
              <a:rPr lang="en-US" dirty="0" smtClean="0">
                <a:effectLst/>
              </a:rPr>
            </a:br>
            <a:r>
              <a:rPr lang="en-US" dirty="0" err="1" smtClean="0">
                <a:effectLst/>
              </a:rPr>
              <a:t>promise.</a:t>
            </a:r>
            <a:r>
              <a:rPr lang="en-US" sz="1200" kern="1200" dirty="0" err="1" smtClean="0">
                <a:solidFill>
                  <a:schemeClr val="tx1"/>
                </a:solidFill>
                <a:effectLst/>
                <a:latin typeface="+mn-lt"/>
                <a:ea typeface="+mn-ea"/>
                <a:cs typeface="+mn-cs"/>
              </a:rPr>
              <a:t>then</a:t>
            </a:r>
            <a:r>
              <a:rPr lang="en-US" dirty="0" smtClean="0">
                <a:effectLst/>
              </a:rPr>
              <a:t>(</a:t>
            </a:r>
            <a:r>
              <a:rPr lang="en-US" sz="1200" kern="1200" dirty="0" smtClean="0">
                <a:solidFill>
                  <a:schemeClr val="tx1"/>
                </a:solidFill>
                <a:effectLst/>
                <a:latin typeface="+mn-lt"/>
                <a:ea typeface="+mn-ea"/>
                <a:cs typeface="+mn-cs"/>
              </a:rPr>
              <a:t>function</a:t>
            </a:r>
            <a:r>
              <a:rPr lang="en-US" dirty="0" smtClean="0">
                <a:effectLst/>
              </a:rPr>
              <a:t>(</a:t>
            </a:r>
            <a:r>
              <a:rPr lang="en-US" dirty="0" err="1" smtClean="0">
                <a:effectLst/>
              </a:rPr>
              <a:t>val</a:t>
            </a:r>
            <a:r>
              <a:rPr lang="en-US" dirty="0" smtClean="0">
                <a:effectLst/>
              </a:rPr>
              <a:t>) {</a:t>
            </a:r>
            <a:br>
              <a:rPr lang="en-US" dirty="0" smtClean="0">
                <a:effectLst/>
              </a:rPr>
            </a:br>
            <a:r>
              <a:rPr lang="en-US" dirty="0" smtClean="0">
                <a:effectLst/>
              </a:rPr>
              <a:t>  </a:t>
            </a:r>
            <a:r>
              <a:rPr lang="en-US" dirty="0" err="1" smtClean="0">
                <a:effectLst/>
              </a:rPr>
              <a:t>console.log</a:t>
            </a:r>
            <a:r>
              <a:rPr lang="en-US" dirty="0" smtClean="0">
                <a:effectLst/>
              </a:rPr>
              <a:t>(</a:t>
            </a:r>
            <a:r>
              <a:rPr lang="en-US" dirty="0" err="1" smtClean="0">
                <a:effectLst/>
              </a:rPr>
              <a:t>val</a:t>
            </a:r>
            <a:r>
              <a:rPr lang="en-US" dirty="0" smtClean="0">
                <a:effectLst/>
              </a:rPr>
              <a:t>); </a:t>
            </a:r>
            <a:r>
              <a:rPr lang="en-US" sz="1200" kern="1200" dirty="0" smtClean="0">
                <a:solidFill>
                  <a:schemeClr val="tx1"/>
                </a:solidFill>
                <a:effectLst/>
                <a:latin typeface="+mn-lt"/>
                <a:ea typeface="+mn-ea"/>
                <a:cs typeface="+mn-cs"/>
              </a:rPr>
              <a:t>// 1</a:t>
            </a:r>
            <a:r>
              <a:rPr lang="en-US" dirty="0" smtClean="0">
                <a:effectLst/>
              </a:rPr>
              <a:t/>
            </a:r>
            <a:br>
              <a:rPr lang="en-US" dirty="0" smtClean="0">
                <a:effectLst/>
              </a:rPr>
            </a:br>
            <a:r>
              <a:rPr lang="en-US" dirty="0" smtClean="0">
                <a:effectLst/>
              </a:rPr>
              <a:t>  </a:t>
            </a:r>
            <a:r>
              <a:rPr lang="en-US" sz="1200" kern="1200" dirty="0" smtClean="0">
                <a:solidFill>
                  <a:schemeClr val="tx1"/>
                </a:solidFill>
                <a:effectLst/>
                <a:latin typeface="+mn-lt"/>
                <a:ea typeface="+mn-ea"/>
                <a:cs typeface="+mn-cs"/>
              </a:rPr>
              <a:t>return</a:t>
            </a:r>
            <a:r>
              <a:rPr lang="en-US" dirty="0" smtClean="0">
                <a:effectLst/>
              </a:rPr>
              <a:t> </a:t>
            </a:r>
            <a:r>
              <a:rPr lang="en-US" dirty="0" err="1" smtClean="0">
                <a:effectLst/>
              </a:rPr>
              <a:t>val</a:t>
            </a:r>
            <a:r>
              <a:rPr lang="en-US" dirty="0" smtClean="0">
                <a:effectLst/>
              </a:rPr>
              <a:t> + </a:t>
            </a:r>
            <a:r>
              <a:rPr lang="en-US" sz="1200" kern="1200" dirty="0" smtClean="0">
                <a:solidFill>
                  <a:schemeClr val="tx1"/>
                </a:solidFill>
                <a:effectLst/>
                <a:latin typeface="+mn-lt"/>
                <a:ea typeface="+mn-ea"/>
                <a:cs typeface="+mn-cs"/>
              </a:rPr>
              <a:t>2</a:t>
            </a:r>
            <a:r>
              <a:rPr lang="en-US" dirty="0" smtClean="0">
                <a:effectLst/>
              </a:rPr>
              <a:t>;</a:t>
            </a:r>
            <a:br>
              <a:rPr lang="en-US" dirty="0" smtClean="0">
                <a:effectLst/>
              </a:rPr>
            </a:br>
            <a:r>
              <a:rPr lang="en-US" dirty="0" smtClean="0">
                <a:effectLst/>
              </a:rPr>
              <a:t>}).</a:t>
            </a:r>
            <a:r>
              <a:rPr lang="en-US" sz="1200" kern="1200" dirty="0" smtClean="0">
                <a:solidFill>
                  <a:schemeClr val="tx1"/>
                </a:solidFill>
                <a:effectLst/>
                <a:latin typeface="+mn-lt"/>
                <a:ea typeface="+mn-ea"/>
                <a:cs typeface="+mn-cs"/>
              </a:rPr>
              <a:t>then</a:t>
            </a:r>
            <a:r>
              <a:rPr lang="en-US" dirty="0" smtClean="0">
                <a:effectLst/>
              </a:rPr>
              <a:t>(</a:t>
            </a:r>
            <a:r>
              <a:rPr lang="en-US" sz="1200" kern="1200" dirty="0" smtClean="0">
                <a:solidFill>
                  <a:schemeClr val="tx1"/>
                </a:solidFill>
                <a:effectLst/>
                <a:latin typeface="+mn-lt"/>
                <a:ea typeface="+mn-ea"/>
                <a:cs typeface="+mn-cs"/>
              </a:rPr>
              <a:t>function</a:t>
            </a:r>
            <a:r>
              <a:rPr lang="en-US" dirty="0" smtClean="0">
                <a:effectLst/>
              </a:rPr>
              <a:t>(</a:t>
            </a:r>
            <a:r>
              <a:rPr lang="en-US" dirty="0" err="1" smtClean="0">
                <a:effectLst/>
              </a:rPr>
              <a:t>val</a:t>
            </a:r>
            <a:r>
              <a:rPr lang="en-US" dirty="0" smtClean="0">
                <a:effectLst/>
              </a:rPr>
              <a:t>) {</a:t>
            </a:r>
            <a:br>
              <a:rPr lang="en-US" dirty="0" smtClean="0">
                <a:effectLst/>
              </a:rPr>
            </a:br>
            <a:r>
              <a:rPr lang="en-US" dirty="0" smtClean="0">
                <a:effectLst/>
              </a:rPr>
              <a:t>  </a:t>
            </a:r>
            <a:r>
              <a:rPr lang="en-US" dirty="0" err="1" smtClean="0">
                <a:effectLst/>
              </a:rPr>
              <a:t>console.log</a:t>
            </a:r>
            <a:r>
              <a:rPr lang="en-US" dirty="0" smtClean="0">
                <a:effectLst/>
              </a:rPr>
              <a:t>(</a:t>
            </a:r>
            <a:r>
              <a:rPr lang="en-US" dirty="0" err="1" smtClean="0">
                <a:effectLst/>
              </a:rPr>
              <a:t>val</a:t>
            </a:r>
            <a:r>
              <a:rPr lang="en-US" dirty="0" smtClean="0">
                <a:effectLst/>
              </a:rPr>
              <a:t>); </a:t>
            </a:r>
            <a:r>
              <a:rPr lang="en-US" sz="1200" kern="1200" dirty="0" smtClean="0">
                <a:solidFill>
                  <a:schemeClr val="tx1"/>
                </a:solidFill>
                <a:effectLst/>
                <a:latin typeface="+mn-lt"/>
                <a:ea typeface="+mn-ea"/>
                <a:cs typeface="+mn-cs"/>
              </a:rPr>
              <a:t>// 3</a:t>
            </a:r>
            <a:r>
              <a:rPr lang="en-US" dirty="0" smtClean="0">
                <a:effectLst/>
              </a:rPr>
              <a:t/>
            </a:r>
            <a:br>
              <a:rPr lang="en-US" dirty="0" smtClean="0">
                <a:effectLst/>
              </a:rPr>
            </a:br>
            <a:r>
              <a:rPr lang="en-US" dirty="0" smtClean="0">
                <a:effectLst/>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19</a:t>
            </a:fld>
            <a:endParaRPr lang="en-US"/>
          </a:p>
        </p:txBody>
      </p:sp>
    </p:spTree>
    <p:extLst>
      <p:ext uri="{BB962C8B-B14F-4D97-AF65-F5344CB8AC3E}">
        <p14:creationId xmlns:p14="http://schemas.microsoft.com/office/powerpoint/2010/main" val="1962501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a human being, you're multithreaded. You can type with multiple fingers, you can drive and hold a conversation at the same time. The only blocking function we have to deal with is sneezing, where all </a:t>
            </a:r>
            <a:r>
              <a:rPr lang="en-US" sz="1200" b="0" i="0" kern="1200" smtClean="0">
                <a:solidFill>
                  <a:schemeClr val="tx1"/>
                </a:solidFill>
                <a:effectLst/>
                <a:latin typeface="+mn-lt"/>
                <a:ea typeface="+mn-ea"/>
                <a:cs typeface="+mn-cs"/>
              </a:rPr>
              <a:t>current activity </a:t>
            </a:r>
            <a:r>
              <a:rPr lang="en-US" sz="1200" b="0" i="0" kern="1200" dirty="0" smtClean="0">
                <a:solidFill>
                  <a:schemeClr val="tx1"/>
                </a:solidFill>
                <a:effectLst/>
                <a:latin typeface="+mn-lt"/>
                <a:ea typeface="+mn-ea"/>
                <a:cs typeface="+mn-cs"/>
              </a:rPr>
              <a:t>must be suspended for the duration of the sneeze. That's pretty annoying, especially when you're driving and trying to hold a conversation. You don't want to write code that's sneezy.</a:t>
            </a:r>
          </a:p>
          <a:p>
            <a:r>
              <a:rPr lang="en-US" dirty="0" smtClean="0"/>
              <a:t/>
            </a:r>
            <a:br>
              <a:rPr lang="en-US" dirty="0" smtClean="0"/>
            </a:b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20</a:t>
            </a:fld>
            <a:endParaRPr lang="en-US"/>
          </a:p>
        </p:txBody>
      </p:sp>
    </p:spTree>
    <p:extLst>
      <p:ext uri="{BB962C8B-B14F-4D97-AF65-F5344CB8AC3E}">
        <p14:creationId xmlns:p14="http://schemas.microsoft.com/office/powerpoint/2010/main" val="40993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johnpapa.net</a:t>
            </a:r>
            <a:r>
              <a:rPr lang="en-US" dirty="0" smtClean="0"/>
              <a:t>/typescriptpost4/</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3</a:t>
            </a:fld>
            <a:endParaRPr lang="en-US"/>
          </a:p>
        </p:txBody>
      </p:sp>
    </p:spTree>
    <p:extLst>
      <p:ext uri="{BB962C8B-B14F-4D97-AF65-F5344CB8AC3E}">
        <p14:creationId xmlns:p14="http://schemas.microsoft.com/office/powerpoint/2010/main" val="87452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a human being, you're multithreaded. You can type with multiple fingers, you can drive and hold a conversation at the same time. The only blocking function we have to deal with is sneezing, where all </a:t>
            </a:r>
            <a:r>
              <a:rPr lang="en-US" sz="1200" b="0" i="0" kern="1200" smtClean="0">
                <a:solidFill>
                  <a:schemeClr val="tx1"/>
                </a:solidFill>
                <a:effectLst/>
                <a:latin typeface="+mn-lt"/>
                <a:ea typeface="+mn-ea"/>
                <a:cs typeface="+mn-cs"/>
              </a:rPr>
              <a:t>current activity </a:t>
            </a:r>
            <a:r>
              <a:rPr lang="en-US" sz="1200" b="0" i="0" kern="1200" dirty="0" smtClean="0">
                <a:solidFill>
                  <a:schemeClr val="tx1"/>
                </a:solidFill>
                <a:effectLst/>
                <a:latin typeface="+mn-lt"/>
                <a:ea typeface="+mn-ea"/>
                <a:cs typeface="+mn-cs"/>
              </a:rPr>
              <a:t>must be suspended for the duration of the sneeze. That's pretty annoying, especially when you're driving and trying to hold a conversation. You don't want to write code that's sneezy.</a:t>
            </a:r>
          </a:p>
          <a:p>
            <a:r>
              <a:rPr lang="en-US" dirty="0" smtClean="0"/>
              <a:t/>
            </a:r>
            <a:br>
              <a:rPr lang="en-US" dirty="0" smtClean="0"/>
            </a:b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21</a:t>
            </a:fld>
            <a:endParaRPr lang="en-US"/>
          </a:p>
        </p:txBody>
      </p:sp>
    </p:spTree>
    <p:extLst>
      <p:ext uri="{BB962C8B-B14F-4D97-AF65-F5344CB8AC3E}">
        <p14:creationId xmlns:p14="http://schemas.microsoft.com/office/powerpoint/2010/main" val="577080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github.com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googlesamples</a:t>
            </a:r>
            <a:r>
              <a:rPr lang="en-US" sz="1200" b="0" i="0" kern="1200" dirty="0" smtClean="0">
                <a:solidFill>
                  <a:schemeClr val="tx1"/>
                </a:solidFill>
                <a:effectLst/>
                <a:latin typeface="+mn-lt"/>
                <a:ea typeface="+mn-ea"/>
                <a:cs typeface="+mn-cs"/>
              </a:rPr>
              <a:t>/web-fundamentals/tree/</a:t>
            </a:r>
            <a:r>
              <a:rPr lang="en-US" sz="1200" b="0" i="0" kern="1200" dirty="0" err="1" smtClean="0">
                <a:solidFill>
                  <a:schemeClr val="tx1"/>
                </a:solidFill>
                <a:effectLst/>
                <a:latin typeface="+mn-lt"/>
                <a:ea typeface="+mn-ea"/>
                <a:cs typeface="+mn-cs"/>
              </a:rPr>
              <a:t>gh</a:t>
            </a:r>
            <a:r>
              <a:rPr lang="en-US" sz="1200" b="0" i="0" kern="1200" dirty="0" smtClean="0">
                <a:solidFill>
                  <a:schemeClr val="tx1"/>
                </a:solidFill>
                <a:effectLst/>
                <a:latin typeface="+mn-lt"/>
                <a:ea typeface="+mn-ea"/>
                <a:cs typeface="+mn-cs"/>
              </a:rPr>
              <a:t>-pages/fundamentals/primers</a:t>
            </a:r>
          </a:p>
        </p:txBody>
      </p:sp>
      <p:sp>
        <p:nvSpPr>
          <p:cNvPr id="4" name="Slide Number Placeholder 3"/>
          <p:cNvSpPr>
            <a:spLocks noGrp="1"/>
          </p:cNvSpPr>
          <p:nvPr>
            <p:ph type="sldNum" sz="quarter" idx="10"/>
          </p:nvPr>
        </p:nvSpPr>
        <p:spPr/>
        <p:txBody>
          <a:bodyPr/>
          <a:lstStyle/>
          <a:p>
            <a:fld id="{0922E9E3-F7E0-4F64-A85D-DE32A7B411A1}" type="slidenum">
              <a:rPr lang="en-US" smtClean="0"/>
              <a:t>22</a:t>
            </a:fld>
            <a:endParaRPr lang="en-US"/>
          </a:p>
        </p:txBody>
      </p:sp>
    </p:spTree>
    <p:extLst>
      <p:ext uri="{BB962C8B-B14F-4D97-AF65-F5344CB8AC3E}">
        <p14:creationId xmlns:p14="http://schemas.microsoft.com/office/powerpoint/2010/main" val="1240973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x,y</a:t>
            </a:r>
            <a:r>
              <a:rPr lang="en-US" sz="1200" kern="1200" dirty="0" smtClean="0">
                <a:solidFill>
                  <a:schemeClr val="tx1"/>
                </a:solidFill>
                <a:latin typeface="+mn-lt"/>
                <a:ea typeface="+mn-ea"/>
                <a:cs typeface="+mn-cs"/>
              </a:rPr>
              <a:t> position of the mouse as it moves around the screen in a HTML5 game.</a:t>
            </a:r>
          </a:p>
          <a:p>
            <a:r>
              <a:rPr lang="en-US" sz="1200" kern="1200" dirty="0" smtClean="0">
                <a:solidFill>
                  <a:schemeClr val="tx1"/>
                </a:solidFill>
                <a:latin typeface="+mn-lt"/>
                <a:ea typeface="+mn-ea"/>
                <a:cs typeface="+mn-cs"/>
              </a:rPr>
              <a:t>The data returned from a real-time </a:t>
            </a:r>
            <a:r>
              <a:rPr lang="en-US" sz="1200" kern="1200" dirty="0" err="1" smtClean="0">
                <a:solidFill>
                  <a:schemeClr val="tx1"/>
                </a:solidFill>
                <a:latin typeface="+mn-lt"/>
                <a:ea typeface="+mn-ea"/>
                <a:cs typeface="+mn-cs"/>
              </a:rPr>
              <a:t>websockets</a:t>
            </a:r>
            <a:r>
              <a:rPr lang="en-US" sz="1200" kern="1200" dirty="0" smtClean="0">
                <a:solidFill>
                  <a:schemeClr val="tx1"/>
                </a:solidFill>
                <a:latin typeface="+mn-lt"/>
                <a:ea typeface="+mn-ea"/>
                <a:cs typeface="+mn-cs"/>
              </a:rPr>
              <a:t> connection.</a:t>
            </a:r>
          </a:p>
          <a:p>
            <a:r>
              <a:rPr lang="en-US" sz="1200" kern="1200" dirty="0" smtClean="0">
                <a:solidFill>
                  <a:schemeClr val="tx1"/>
                </a:solidFill>
                <a:latin typeface="+mn-lt"/>
                <a:ea typeface="+mn-ea"/>
                <a:cs typeface="+mn-cs"/>
              </a:rPr>
              <a:t>The chat windows opened by this user in a browser.</a:t>
            </a:r>
          </a:p>
        </p:txBody>
      </p:sp>
      <p:sp>
        <p:nvSpPr>
          <p:cNvPr id="4" name="Slide Number Placeholder 3"/>
          <p:cNvSpPr>
            <a:spLocks noGrp="1"/>
          </p:cNvSpPr>
          <p:nvPr>
            <p:ph type="sldNum" sz="quarter" idx="10"/>
          </p:nvPr>
        </p:nvSpPr>
        <p:spPr/>
        <p:txBody>
          <a:bodyPr/>
          <a:lstStyle/>
          <a:p>
            <a:fld id="{0922E9E3-F7E0-4F64-A85D-DE32A7B411A1}" type="slidenum">
              <a:rPr lang="en-US" smtClean="0"/>
              <a:t>23</a:t>
            </a:fld>
            <a:endParaRPr lang="en-US"/>
          </a:p>
        </p:txBody>
      </p:sp>
    </p:spTree>
    <p:extLst>
      <p:ext uri="{BB962C8B-B14F-4D97-AF65-F5344CB8AC3E}">
        <p14:creationId xmlns:p14="http://schemas.microsoft.com/office/powerpoint/2010/main" val="965410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x,y</a:t>
            </a:r>
            <a:r>
              <a:rPr lang="en-US" sz="1200" kern="1200" dirty="0" smtClean="0">
                <a:solidFill>
                  <a:schemeClr val="tx1"/>
                </a:solidFill>
                <a:latin typeface="+mn-lt"/>
                <a:ea typeface="+mn-ea"/>
                <a:cs typeface="+mn-cs"/>
              </a:rPr>
              <a:t> position of the mouse as it moves around the screen in a HTML5 game.</a:t>
            </a:r>
          </a:p>
          <a:p>
            <a:r>
              <a:rPr lang="en-US" sz="1200" kern="1200" dirty="0" smtClean="0">
                <a:solidFill>
                  <a:schemeClr val="tx1"/>
                </a:solidFill>
                <a:latin typeface="+mn-lt"/>
                <a:ea typeface="+mn-ea"/>
                <a:cs typeface="+mn-cs"/>
              </a:rPr>
              <a:t>The data returned from a real-time </a:t>
            </a:r>
            <a:r>
              <a:rPr lang="en-US" sz="1200" kern="1200" dirty="0" err="1" smtClean="0">
                <a:solidFill>
                  <a:schemeClr val="tx1"/>
                </a:solidFill>
                <a:latin typeface="+mn-lt"/>
                <a:ea typeface="+mn-ea"/>
                <a:cs typeface="+mn-cs"/>
              </a:rPr>
              <a:t>websockets</a:t>
            </a:r>
            <a:r>
              <a:rPr lang="en-US" sz="1200" kern="1200" dirty="0" smtClean="0">
                <a:solidFill>
                  <a:schemeClr val="tx1"/>
                </a:solidFill>
                <a:latin typeface="+mn-lt"/>
                <a:ea typeface="+mn-ea"/>
                <a:cs typeface="+mn-cs"/>
              </a:rPr>
              <a:t> connection.</a:t>
            </a:r>
          </a:p>
          <a:p>
            <a:r>
              <a:rPr lang="en-US" sz="1200" kern="1200" dirty="0" smtClean="0">
                <a:solidFill>
                  <a:schemeClr val="tx1"/>
                </a:solidFill>
                <a:latin typeface="+mn-lt"/>
                <a:ea typeface="+mn-ea"/>
                <a:cs typeface="+mn-cs"/>
              </a:rPr>
              <a:t>The chat windows opened by this user in a browser.</a:t>
            </a:r>
          </a:p>
        </p:txBody>
      </p:sp>
      <p:sp>
        <p:nvSpPr>
          <p:cNvPr id="4" name="Slide Number Placeholder 3"/>
          <p:cNvSpPr>
            <a:spLocks noGrp="1"/>
          </p:cNvSpPr>
          <p:nvPr>
            <p:ph type="sldNum" sz="quarter" idx="10"/>
          </p:nvPr>
        </p:nvSpPr>
        <p:spPr/>
        <p:txBody>
          <a:bodyPr/>
          <a:lstStyle/>
          <a:p>
            <a:fld id="{0922E9E3-F7E0-4F64-A85D-DE32A7B411A1}" type="slidenum">
              <a:rPr lang="en-US" smtClean="0"/>
              <a:t>24</a:t>
            </a:fld>
            <a:endParaRPr lang="en-US"/>
          </a:p>
        </p:txBody>
      </p:sp>
    </p:spTree>
    <p:extLst>
      <p:ext uri="{BB962C8B-B14F-4D97-AF65-F5344CB8AC3E}">
        <p14:creationId xmlns:p14="http://schemas.microsoft.com/office/powerpoint/2010/main" val="801552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a:t>
            </a:r>
            <a:r>
              <a:rPr lang="en-US" sz="1200" kern="1200" dirty="0" err="1" smtClean="0">
                <a:solidFill>
                  <a:schemeClr val="tx1"/>
                </a:solidFill>
                <a:latin typeface="+mn-lt"/>
                <a:ea typeface="+mn-ea"/>
                <a:cs typeface="+mn-cs"/>
              </a:rPr>
              <a:t>dzone.com</a:t>
            </a:r>
            <a:r>
              <a:rPr lang="en-US" sz="1200" kern="1200" dirty="0" smtClean="0">
                <a:solidFill>
                  <a:schemeClr val="tx1"/>
                </a:solidFill>
                <a:latin typeface="+mn-lt"/>
                <a:ea typeface="+mn-ea"/>
                <a:cs typeface="+mn-cs"/>
              </a:rPr>
              <a:t>/articles/observables-with-the-angular-5</a:t>
            </a:r>
          </a:p>
          <a:p>
            <a:r>
              <a:rPr lang="en-US" dirty="0" smtClean="0">
                <a:hlinkClick r:id="rId3"/>
              </a:rPr>
              <a:t>https://appdividend.com/2018/12/08/angular-7-observables-tutorial-with-example/</a:t>
            </a:r>
            <a:endParaRPr lang="en-US" sz="1200" b="1"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25</a:t>
            </a:fld>
            <a:endParaRPr lang="en-US"/>
          </a:p>
        </p:txBody>
      </p:sp>
    </p:spTree>
    <p:extLst>
      <p:ext uri="{BB962C8B-B14F-4D97-AF65-F5344CB8AC3E}">
        <p14:creationId xmlns:p14="http://schemas.microsoft.com/office/powerpoint/2010/main" val="513356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Because life (or JS) waits for no man. Promises are asynchronous</a:t>
            </a:r>
          </a:p>
          <a:p>
            <a:r>
              <a:rPr lang="en-US" sz="1200" b="0" i="0" kern="1200" dirty="0" smtClean="0">
                <a:solidFill>
                  <a:schemeClr val="tx1"/>
                </a:solidFill>
                <a:effectLst/>
                <a:latin typeface="+mn-lt"/>
                <a:ea typeface="+mn-ea"/>
                <a:cs typeface="+mn-cs"/>
              </a:rPr>
              <a:t>You, the kid, wouldn't stop playing while waiting for your mom promise (the new phone). Don't you? That's something we call </a:t>
            </a:r>
            <a:r>
              <a:rPr lang="en-US" sz="1200" b="1" i="0" kern="1200" dirty="0" smtClean="0">
                <a:solidFill>
                  <a:schemeClr val="tx1"/>
                </a:solidFill>
                <a:effectLst/>
                <a:latin typeface="+mn-lt"/>
                <a:ea typeface="+mn-ea"/>
                <a:cs typeface="+mn-cs"/>
              </a:rPr>
              <a:t>asynchronous</a:t>
            </a:r>
            <a:r>
              <a:rPr lang="en-US" sz="1200" b="0" i="0" kern="1200" dirty="0" smtClean="0">
                <a:solidFill>
                  <a:schemeClr val="tx1"/>
                </a:solidFill>
                <a:effectLst/>
                <a:latin typeface="+mn-lt"/>
                <a:ea typeface="+mn-ea"/>
                <a:cs typeface="+mn-cs"/>
              </a:rPr>
              <a:t>, the code will run without blocking or waiting for the result. Anything that need to wait for promise to proceed, you put that in .then.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26</a:t>
            </a:fld>
            <a:endParaRPr lang="en-US"/>
          </a:p>
        </p:txBody>
      </p:sp>
    </p:spTree>
    <p:extLst>
      <p:ext uri="{BB962C8B-B14F-4D97-AF65-F5344CB8AC3E}">
        <p14:creationId xmlns:p14="http://schemas.microsoft.com/office/powerpoint/2010/main" val="44578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27</a:t>
            </a:fld>
            <a:endParaRPr lang="en-US"/>
          </a:p>
        </p:txBody>
      </p:sp>
    </p:spTree>
    <p:extLst>
      <p:ext uri="{BB962C8B-B14F-4D97-AF65-F5344CB8AC3E}">
        <p14:creationId xmlns:p14="http://schemas.microsoft.com/office/powerpoint/2010/main" val="584161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Because life (or JS) waits for no man. Promises are asynchronous</a:t>
            </a:r>
          </a:p>
          <a:p>
            <a:r>
              <a:rPr lang="en-US" sz="1200" b="0" i="0" kern="1200" dirty="0" smtClean="0">
                <a:solidFill>
                  <a:schemeClr val="tx1"/>
                </a:solidFill>
                <a:effectLst/>
                <a:latin typeface="+mn-lt"/>
                <a:ea typeface="+mn-ea"/>
                <a:cs typeface="+mn-cs"/>
              </a:rPr>
              <a:t>You, the kid, wouldn't stop playing while waiting for your mom promise (the new phone). Don't you? That's something we call </a:t>
            </a:r>
            <a:r>
              <a:rPr lang="en-US" sz="1200" b="1" i="0" kern="1200" dirty="0" smtClean="0">
                <a:solidFill>
                  <a:schemeClr val="tx1"/>
                </a:solidFill>
                <a:effectLst/>
                <a:latin typeface="+mn-lt"/>
                <a:ea typeface="+mn-ea"/>
                <a:cs typeface="+mn-cs"/>
              </a:rPr>
              <a:t>asynchronous</a:t>
            </a:r>
            <a:r>
              <a:rPr lang="en-US" sz="1200" b="0" i="0" kern="1200" dirty="0" smtClean="0">
                <a:solidFill>
                  <a:schemeClr val="tx1"/>
                </a:solidFill>
                <a:effectLst/>
                <a:latin typeface="+mn-lt"/>
                <a:ea typeface="+mn-ea"/>
                <a:cs typeface="+mn-cs"/>
              </a:rPr>
              <a:t>, the code will run without blocking or waiting for the result. Anything that need to wait for promise to proceed, you put that in .then.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28</a:t>
            </a:fld>
            <a:endParaRPr lang="en-US"/>
          </a:p>
        </p:txBody>
      </p:sp>
    </p:spTree>
    <p:extLst>
      <p:ext uri="{BB962C8B-B14F-4D97-AF65-F5344CB8AC3E}">
        <p14:creationId xmlns:p14="http://schemas.microsoft.com/office/powerpoint/2010/main" val="1729798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29</a:t>
            </a:fld>
            <a:endParaRPr lang="en-US"/>
          </a:p>
        </p:txBody>
      </p:sp>
    </p:spTree>
    <p:extLst>
      <p:ext uri="{BB962C8B-B14F-4D97-AF65-F5344CB8AC3E}">
        <p14:creationId xmlns:p14="http://schemas.microsoft.com/office/powerpoint/2010/main" val="1761093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Because life (or JS) waits for no man. Promises are asynchronous</a:t>
            </a:r>
          </a:p>
          <a:p>
            <a:r>
              <a:rPr lang="en-US" sz="1200" b="0" i="0" kern="1200" dirty="0" smtClean="0">
                <a:solidFill>
                  <a:schemeClr val="tx1"/>
                </a:solidFill>
                <a:effectLst/>
                <a:latin typeface="+mn-lt"/>
                <a:ea typeface="+mn-ea"/>
                <a:cs typeface="+mn-cs"/>
              </a:rPr>
              <a:t>You, the kid, wouldn't stop playing while waiting for your mom promise (the new phone). Don't you? That's something we call </a:t>
            </a:r>
            <a:r>
              <a:rPr lang="en-US" sz="1200" b="1" i="0" kern="1200" dirty="0" smtClean="0">
                <a:solidFill>
                  <a:schemeClr val="tx1"/>
                </a:solidFill>
                <a:effectLst/>
                <a:latin typeface="+mn-lt"/>
                <a:ea typeface="+mn-ea"/>
                <a:cs typeface="+mn-cs"/>
              </a:rPr>
              <a:t>asynchronous</a:t>
            </a:r>
            <a:r>
              <a:rPr lang="en-US" sz="1200" b="0" i="0" kern="1200" dirty="0" smtClean="0">
                <a:solidFill>
                  <a:schemeClr val="tx1"/>
                </a:solidFill>
                <a:effectLst/>
                <a:latin typeface="+mn-lt"/>
                <a:ea typeface="+mn-ea"/>
                <a:cs typeface="+mn-cs"/>
              </a:rPr>
              <a:t>, the code will run without blocking or waiting for the result. Anything that need to wait for promise to proceed, you put that in .then.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30</a:t>
            </a:fld>
            <a:endParaRPr lang="en-US"/>
          </a:p>
        </p:txBody>
      </p:sp>
    </p:spTree>
    <p:extLst>
      <p:ext uri="{BB962C8B-B14F-4D97-AF65-F5344CB8AC3E}">
        <p14:creationId xmlns:p14="http://schemas.microsoft.com/office/powerpoint/2010/main" val="181741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above is described as tight coupling. The </a:t>
            </a:r>
            <a:r>
              <a:rPr lang="en-US" dirty="0" err="1" smtClean="0"/>
              <a:t>EmailSender</a:t>
            </a:r>
            <a:r>
              <a:rPr lang="en-US" dirty="0" smtClean="0"/>
              <a:t> class is said to be tightly coupled with the </a:t>
            </a:r>
            <a:r>
              <a:rPr lang="en-US" dirty="0" err="1" smtClean="0"/>
              <a:t>MailChimpService</a:t>
            </a:r>
            <a:r>
              <a:rPr lang="en-US" dirty="0" smtClean="0"/>
              <a:t> class. This makes the code inflexible, hard to test and brittle.</a:t>
            </a:r>
          </a:p>
          <a:p>
            <a:r>
              <a:rPr lang="en-US" dirty="0" smtClean="0"/>
              <a:t>Now we can’t get away from the fact that the </a:t>
            </a:r>
            <a:r>
              <a:rPr lang="en-US" dirty="0" err="1" smtClean="0"/>
              <a:t>EmailSender</a:t>
            </a:r>
            <a:r>
              <a:rPr lang="en-US" dirty="0" smtClean="0"/>
              <a:t> class needs the </a:t>
            </a:r>
            <a:r>
              <a:rPr lang="en-US" dirty="0" err="1" smtClean="0"/>
              <a:t>MailChimpService</a:t>
            </a:r>
            <a:r>
              <a:rPr lang="en-US" dirty="0" smtClean="0"/>
              <a:t> class to function. </a:t>
            </a:r>
            <a:r>
              <a:rPr lang="en-US" dirty="0" err="1" smtClean="0"/>
              <a:t>MailChimpService</a:t>
            </a:r>
            <a:r>
              <a:rPr lang="en-US" dirty="0" smtClean="0"/>
              <a:t> is a dependency of </a:t>
            </a:r>
            <a:r>
              <a:rPr lang="en-US" dirty="0" err="1" smtClean="0"/>
              <a:t>EmailSender</a:t>
            </a:r>
            <a:r>
              <a:rPr lang="en-US" dirty="0" smtClean="0"/>
              <a:t>.</a:t>
            </a:r>
          </a:p>
          <a:p>
            <a:r>
              <a:rPr lang="en-US" dirty="0" smtClean="0"/>
              <a:t>But we can change the above </a:t>
            </a:r>
          </a:p>
          <a:p>
            <a:endParaRPr lang="en-US" dirty="0" smtClean="0"/>
          </a:p>
          <a:p>
            <a:r>
              <a:rPr lang="en-US" dirty="0" smtClean="0"/>
              <a:t>https://</a:t>
            </a:r>
            <a:r>
              <a:rPr lang="en-US" dirty="0" err="1" smtClean="0"/>
              <a:t>forum.ionicframework.com</a:t>
            </a:r>
            <a:r>
              <a:rPr lang="en-US" dirty="0" smtClean="0"/>
              <a:t>/t/angular-2-4-webservice-with-soap-wsdl-request/105926</a:t>
            </a:r>
          </a:p>
          <a:p>
            <a:r>
              <a:rPr lang="en-US" dirty="0" smtClean="0"/>
              <a:t>https://</a:t>
            </a:r>
            <a:r>
              <a:rPr lang="en-US" dirty="0" err="1" smtClean="0"/>
              <a:t>github.com</a:t>
            </a:r>
            <a:r>
              <a:rPr lang="en-US" dirty="0" smtClean="0"/>
              <a:t>/</a:t>
            </a:r>
            <a:r>
              <a:rPr lang="en-US" dirty="0" err="1" smtClean="0"/>
              <a:t>autopulous</a:t>
            </a:r>
            <a:r>
              <a:rPr lang="en-US" dirty="0" smtClean="0"/>
              <a:t>/angular2-soap/blob/master/</a:t>
            </a:r>
            <a:r>
              <a:rPr lang="en-US" dirty="0" err="1" smtClean="0"/>
              <a:t>src</a:t>
            </a:r>
            <a:r>
              <a:rPr lang="en-US" dirty="0" smtClean="0"/>
              <a:t>/</a:t>
            </a:r>
            <a:r>
              <a:rPr lang="en-US" dirty="0" err="1" smtClean="0"/>
              <a:t>soap.service.ts</a:t>
            </a:r>
            <a:endParaRPr lang="de-DE" dirty="0" smtClean="0"/>
          </a:p>
        </p:txBody>
      </p:sp>
      <p:sp>
        <p:nvSpPr>
          <p:cNvPr id="4" name="Slide Number Placeholder 3"/>
          <p:cNvSpPr>
            <a:spLocks noGrp="1"/>
          </p:cNvSpPr>
          <p:nvPr>
            <p:ph type="sldNum" sz="quarter" idx="10"/>
          </p:nvPr>
        </p:nvSpPr>
        <p:spPr/>
        <p:txBody>
          <a:bodyPr/>
          <a:lstStyle/>
          <a:p>
            <a:fld id="{0922E9E3-F7E0-4F64-A85D-DE32A7B411A1}" type="slidenum">
              <a:rPr lang="en-US" smtClean="0"/>
              <a:t>4</a:t>
            </a:fld>
            <a:endParaRPr lang="en-US"/>
          </a:p>
        </p:txBody>
      </p:sp>
    </p:spTree>
    <p:extLst>
      <p:ext uri="{BB962C8B-B14F-4D97-AF65-F5344CB8AC3E}">
        <p14:creationId xmlns:p14="http://schemas.microsoft.com/office/powerpoint/2010/main" val="418038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www.concretepage.com</a:t>
            </a:r>
            <a:r>
              <a:rPr lang="en-US" sz="1200" b="0" i="0" kern="1200" smtClean="0">
                <a:solidFill>
                  <a:schemeClr val="tx1"/>
                </a:solidFill>
                <a:effectLst/>
                <a:latin typeface="+mn-lt"/>
                <a:ea typeface="+mn-ea"/>
                <a:cs typeface="+mn-cs"/>
              </a:rPr>
              <a:t>/questions/577</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31</a:t>
            </a:fld>
            <a:endParaRPr lang="en-US"/>
          </a:p>
        </p:txBody>
      </p:sp>
    </p:spTree>
    <p:extLst>
      <p:ext uri="{BB962C8B-B14F-4D97-AF65-F5344CB8AC3E}">
        <p14:creationId xmlns:p14="http://schemas.microsoft.com/office/powerpoint/2010/main" val="1132590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this.http.get</a:t>
            </a:r>
            <a:r>
              <a:rPr lang="en-US" sz="1200" b="0" kern="1200" dirty="0" smtClean="0">
                <a:solidFill>
                  <a:schemeClr val="tx1"/>
                </a:solidFill>
                <a:effectLst/>
                <a:latin typeface="+mn-lt"/>
                <a:ea typeface="+mn-ea"/>
                <a:cs typeface="+mn-cs"/>
              </a:rPr>
              <a:t>(</a:t>
            </a:r>
            <a:r>
              <a:rPr lang="en-US" sz="1200" b="0" kern="1200" dirty="0" err="1" smtClean="0">
                <a:solidFill>
                  <a:schemeClr val="tx1"/>
                </a:solidFill>
                <a:effectLst/>
                <a:latin typeface="+mn-lt"/>
                <a:ea typeface="+mn-ea"/>
                <a:cs typeface="+mn-cs"/>
              </a:rPr>
              <a:t>url</a:t>
            </a:r>
            <a:r>
              <a:rPr lang="en-US" sz="1200" b="0" kern="1200" dirty="0" smtClean="0">
                <a:solidFill>
                  <a:schemeClr val="tx1"/>
                </a:solidFill>
                <a:effectLst/>
                <a:latin typeface="+mn-lt"/>
                <a:ea typeface="+mn-ea"/>
                <a:cs typeface="+mn-cs"/>
              </a:rPr>
              <a:t>, {search: {'</a:t>
            </a:r>
            <a:r>
              <a:rPr lang="en-US" sz="1200" b="0" kern="1200" dirty="0" err="1" smtClean="0">
                <a:solidFill>
                  <a:schemeClr val="tx1"/>
                </a:solidFill>
                <a:effectLst/>
                <a:latin typeface="+mn-lt"/>
                <a:ea typeface="+mn-ea"/>
                <a:cs typeface="+mn-cs"/>
              </a:rPr>
              <a:t>hgh</a:t>
            </a:r>
            <a:r>
              <a:rPr lang="en-US" sz="1200" b="0" kern="1200" dirty="0" smtClean="0">
                <a:solidFill>
                  <a:schemeClr val="tx1"/>
                </a:solidFill>
                <a:effectLst/>
                <a:latin typeface="+mn-lt"/>
                <a:ea typeface="+mn-ea"/>
                <a:cs typeface="+mn-cs"/>
              </a:rPr>
              <a:t>':'</a:t>
            </a:r>
            <a:r>
              <a:rPr lang="en-US" sz="1200" b="0" kern="1200" dirty="0" err="1" smtClean="0">
                <a:solidFill>
                  <a:schemeClr val="tx1"/>
                </a:solidFill>
                <a:effectLst/>
                <a:latin typeface="+mn-lt"/>
                <a:ea typeface="+mn-ea"/>
                <a:cs typeface="+mn-cs"/>
              </a:rPr>
              <a:t>dfgd</a:t>
            </a:r>
            <a:r>
              <a:rPr lang="en-US" sz="1200" b="0" kern="1200" dirty="0" smtClean="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32</a:t>
            </a:fld>
            <a:endParaRPr lang="en-US"/>
          </a:p>
        </p:txBody>
      </p:sp>
    </p:spTree>
    <p:extLst>
      <p:ext uri="{BB962C8B-B14F-4D97-AF65-F5344CB8AC3E}">
        <p14:creationId xmlns:p14="http://schemas.microsoft.com/office/powerpoint/2010/main" val="1750366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this.http.get</a:t>
            </a:r>
            <a:r>
              <a:rPr lang="en-US" sz="1200" b="0" kern="1200" dirty="0" smtClean="0">
                <a:solidFill>
                  <a:schemeClr val="tx1"/>
                </a:solidFill>
                <a:effectLst/>
                <a:latin typeface="+mn-lt"/>
                <a:ea typeface="+mn-ea"/>
                <a:cs typeface="+mn-cs"/>
              </a:rPr>
              <a:t>(</a:t>
            </a:r>
            <a:r>
              <a:rPr lang="en-US" sz="1200" b="0" kern="1200" dirty="0" err="1" smtClean="0">
                <a:solidFill>
                  <a:schemeClr val="tx1"/>
                </a:solidFill>
                <a:effectLst/>
                <a:latin typeface="+mn-lt"/>
                <a:ea typeface="+mn-ea"/>
                <a:cs typeface="+mn-cs"/>
              </a:rPr>
              <a:t>url</a:t>
            </a:r>
            <a:r>
              <a:rPr lang="en-US" sz="1200" b="0" kern="1200" dirty="0" smtClean="0">
                <a:solidFill>
                  <a:schemeClr val="tx1"/>
                </a:solidFill>
                <a:effectLst/>
                <a:latin typeface="+mn-lt"/>
                <a:ea typeface="+mn-ea"/>
                <a:cs typeface="+mn-cs"/>
              </a:rPr>
              <a:t>, {search: {'</a:t>
            </a:r>
            <a:r>
              <a:rPr lang="en-US" sz="1200" b="0" kern="1200" dirty="0" err="1" smtClean="0">
                <a:solidFill>
                  <a:schemeClr val="tx1"/>
                </a:solidFill>
                <a:effectLst/>
                <a:latin typeface="+mn-lt"/>
                <a:ea typeface="+mn-ea"/>
                <a:cs typeface="+mn-cs"/>
              </a:rPr>
              <a:t>hgh</a:t>
            </a:r>
            <a:r>
              <a:rPr lang="en-US" sz="1200" b="0" kern="1200" dirty="0" smtClean="0">
                <a:solidFill>
                  <a:schemeClr val="tx1"/>
                </a:solidFill>
                <a:effectLst/>
                <a:latin typeface="+mn-lt"/>
                <a:ea typeface="+mn-ea"/>
                <a:cs typeface="+mn-cs"/>
              </a:rPr>
              <a:t>':'</a:t>
            </a:r>
            <a:r>
              <a:rPr lang="en-US" sz="1200" b="0" kern="1200" dirty="0" err="1" smtClean="0">
                <a:solidFill>
                  <a:schemeClr val="tx1"/>
                </a:solidFill>
                <a:effectLst/>
                <a:latin typeface="+mn-lt"/>
                <a:ea typeface="+mn-ea"/>
                <a:cs typeface="+mn-cs"/>
              </a:rPr>
              <a:t>dfgd</a:t>
            </a:r>
            <a:r>
              <a:rPr lang="en-US" sz="1200" b="0" kern="1200" dirty="0" smtClean="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33</a:t>
            </a:fld>
            <a:endParaRPr lang="en-US"/>
          </a:p>
        </p:txBody>
      </p:sp>
    </p:spTree>
    <p:extLst>
      <p:ext uri="{BB962C8B-B14F-4D97-AF65-F5344CB8AC3E}">
        <p14:creationId xmlns:p14="http://schemas.microsoft.com/office/powerpoint/2010/main" val="359184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https://</a:t>
            </a:r>
            <a:r>
              <a:rPr lang="en-US" sz="1200" b="0" kern="1200" dirty="0" err="1" smtClean="0">
                <a:solidFill>
                  <a:schemeClr val="tx1"/>
                </a:solidFill>
                <a:effectLst/>
                <a:latin typeface="+mn-lt"/>
                <a:ea typeface="+mn-ea"/>
                <a:cs typeface="+mn-cs"/>
              </a:rPr>
              <a:t>nehalist.io</a:t>
            </a:r>
            <a:r>
              <a:rPr lang="en-US" sz="1200" b="0" kern="1200" smtClean="0">
                <a:solidFill>
                  <a:schemeClr val="tx1"/>
                </a:solidFill>
                <a:effectLst/>
                <a:latin typeface="+mn-lt"/>
                <a:ea typeface="+mn-ea"/>
                <a:cs typeface="+mn-cs"/>
              </a:rPr>
              <a:t>/working-with-models-in-angular/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22E9E3-F7E0-4F64-A85D-DE32A7B411A1}" type="slidenum">
              <a:rPr lang="en-US" smtClean="0"/>
              <a:t>34</a:t>
            </a:fld>
            <a:endParaRPr lang="en-US"/>
          </a:p>
        </p:txBody>
      </p:sp>
    </p:spTree>
    <p:extLst>
      <p:ext uri="{BB962C8B-B14F-4D97-AF65-F5344CB8AC3E}">
        <p14:creationId xmlns:p14="http://schemas.microsoft.com/office/powerpoint/2010/main" val="496391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johnpapa.net</a:t>
            </a:r>
            <a:r>
              <a:rPr lang="en-US" dirty="0" smtClean="0"/>
              <a:t>/typescriptpost4/</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5</a:t>
            </a:fld>
            <a:endParaRPr lang="en-US"/>
          </a:p>
        </p:txBody>
      </p:sp>
    </p:spTree>
    <p:extLst>
      <p:ext uri="{BB962C8B-B14F-4D97-AF65-F5344CB8AC3E}">
        <p14:creationId xmlns:p14="http://schemas.microsoft.com/office/powerpoint/2010/main" val="287543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johnpapa.net</a:t>
            </a:r>
            <a:r>
              <a:rPr lang="en-US" dirty="0" smtClean="0"/>
              <a:t>/typescriptpost4/</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6</a:t>
            </a:fld>
            <a:endParaRPr lang="en-US"/>
          </a:p>
        </p:txBody>
      </p:sp>
    </p:spTree>
    <p:extLst>
      <p:ext uri="{BB962C8B-B14F-4D97-AF65-F5344CB8AC3E}">
        <p14:creationId xmlns:p14="http://schemas.microsoft.com/office/powerpoint/2010/main" val="2053938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construction of these elements has been moved out of the class. This pattern is so common that </a:t>
            </a:r>
            <a:r>
              <a:rPr lang="en-US" sz="1200" kern="1200" dirty="0" err="1" smtClean="0">
                <a:solidFill>
                  <a:schemeClr val="tx1"/>
                </a:solidFill>
                <a:latin typeface="+mn-lt"/>
                <a:ea typeface="+mn-ea"/>
                <a:cs typeface="+mn-cs"/>
              </a:rPr>
              <a:t>TypeScript</a:t>
            </a:r>
            <a:r>
              <a:rPr lang="en-US" sz="1200" kern="1200" dirty="0" smtClean="0">
                <a:solidFill>
                  <a:schemeClr val="tx1"/>
                </a:solidFill>
                <a:latin typeface="+mn-lt"/>
                <a:ea typeface="+mn-ea"/>
                <a:cs typeface="+mn-cs"/>
              </a:rPr>
              <a:t> allows it to be written in shorthand like so:</a:t>
            </a:r>
          </a:p>
          <a:p>
            <a:r>
              <a:rPr lang="en-US" sz="1200" kern="1200" dirty="0" smtClean="0">
                <a:solidFill>
                  <a:schemeClr val="tx1"/>
                </a:solidFill>
                <a:latin typeface="+mn-lt"/>
                <a:ea typeface="+mn-ea"/>
                <a:cs typeface="+mn-cs"/>
              </a:rPr>
              <a:t>class Hamburger {</a:t>
            </a:r>
          </a:p>
          <a:p>
            <a:r>
              <a:rPr lang="en-US" sz="1200" kern="1200" dirty="0" smtClean="0">
                <a:solidFill>
                  <a:schemeClr val="tx1"/>
                </a:solidFill>
                <a:latin typeface="+mn-lt"/>
                <a:ea typeface="+mn-ea"/>
                <a:cs typeface="+mn-cs"/>
              </a:rPr>
              <a:t>  constructor(private bun: Bun, private patty: Patty,</a:t>
            </a:r>
          </a:p>
          <a:p>
            <a:r>
              <a:rPr lang="en-US" sz="1200" kern="1200" dirty="0" smtClean="0">
                <a:solidFill>
                  <a:schemeClr val="tx1"/>
                </a:solidFill>
                <a:latin typeface="+mn-lt"/>
                <a:ea typeface="+mn-ea"/>
                <a:cs typeface="+mn-cs"/>
              </a:rPr>
              <a:t>    private toppings: Toppings) {}</a:t>
            </a:r>
          </a:p>
          <a:p>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7</a:t>
            </a:fld>
            <a:endParaRPr lang="en-US"/>
          </a:p>
        </p:txBody>
      </p:sp>
    </p:spTree>
    <p:extLst>
      <p:ext uri="{BB962C8B-B14F-4D97-AF65-F5344CB8AC3E}">
        <p14:creationId xmlns:p14="http://schemas.microsoft.com/office/powerpoint/2010/main" val="1913130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johnpapa.net</a:t>
            </a:r>
            <a:r>
              <a:rPr lang="en-US" dirty="0" smtClean="0"/>
              <a:t>/typescriptpost4/</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8</a:t>
            </a:fld>
            <a:endParaRPr lang="en-US"/>
          </a:p>
        </p:txBody>
      </p:sp>
    </p:spTree>
    <p:extLst>
      <p:ext uri="{BB962C8B-B14F-4D97-AF65-F5344CB8AC3E}">
        <p14:creationId xmlns:p14="http://schemas.microsoft.com/office/powerpoint/2010/main" val="12962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0" u="none" strike="noStrike" dirty="0" smtClean="0">
                <a:effectLst/>
                <a:hlinkClick r:id="rId3"/>
              </a:rPr>
              <a:t>Component</a:t>
            </a:r>
            <a:r>
              <a:rPr lang="en-US" sz="1200" b="0" i="0" kern="1200" dirty="0" smtClean="0">
                <a:solidFill>
                  <a:schemeClr val="tx1"/>
                </a:solidFill>
                <a:effectLst/>
                <a:latin typeface="+mn-lt"/>
                <a:ea typeface="+mn-ea"/>
                <a:cs typeface="+mn-cs"/>
              </a:rPr>
              <a:t>, and this decorator class (like </a:t>
            </a:r>
            <a:r>
              <a:rPr lang="en-US" dirty="0" smtClean="0"/>
              <a:t>@</a:t>
            </a:r>
            <a:r>
              <a:rPr lang="en-US" b="0" u="none" strike="noStrike" dirty="0" smtClean="0">
                <a:effectLst/>
                <a:hlinkClick r:id="rId4"/>
              </a:rPr>
              <a:t>Directive</a:t>
            </a:r>
            <a:r>
              <a:rPr lang="en-US" sz="1200" b="0" i="0" kern="1200" dirty="0" smtClean="0">
                <a:solidFill>
                  <a:schemeClr val="tx1"/>
                </a:solidFill>
                <a:effectLst/>
                <a:latin typeface="+mn-lt"/>
                <a:ea typeface="+mn-ea"/>
                <a:cs typeface="+mn-cs"/>
              </a:rPr>
              <a:t> and </a:t>
            </a:r>
            <a:r>
              <a:rPr lang="en-US" dirty="0" smtClean="0"/>
              <a:t>@</a:t>
            </a:r>
            <a:r>
              <a:rPr lang="en-US" b="0" u="none" strike="noStrike" dirty="0" smtClean="0">
                <a:effectLst/>
                <a:hlinkClick r:id="rId5"/>
              </a:rPr>
              <a:t>Pipe</a:t>
            </a:r>
            <a:r>
              <a:rPr lang="en-US" sz="1200" b="0" i="0" kern="1200" dirty="0" smtClean="0">
                <a:solidFill>
                  <a:schemeClr val="tx1"/>
                </a:solidFill>
                <a:effectLst/>
                <a:latin typeface="+mn-lt"/>
                <a:ea typeface="+mn-ea"/>
                <a:cs typeface="+mn-cs"/>
              </a:rPr>
              <a:t>, which you learn about later) is a subtype of </a:t>
            </a:r>
            <a:r>
              <a:rPr lang="en-US" sz="1200" b="0" i="0" u="none" strike="noStrike" kern="1200" dirty="0" smtClean="0">
                <a:solidFill>
                  <a:schemeClr val="tx1"/>
                </a:solidFill>
                <a:effectLst/>
                <a:latin typeface="+mn-lt"/>
                <a:ea typeface="+mn-ea"/>
                <a:cs typeface="+mn-cs"/>
                <a:hlinkClick r:id="rId6"/>
              </a:rPr>
              <a:t>@Injectable()</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9</a:t>
            </a:fld>
            <a:endParaRPr lang="en-US"/>
          </a:p>
        </p:txBody>
      </p:sp>
    </p:spTree>
    <p:extLst>
      <p:ext uri="{BB962C8B-B14F-4D97-AF65-F5344CB8AC3E}">
        <p14:creationId xmlns:p14="http://schemas.microsoft.com/office/powerpoint/2010/main" val="38348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johnpapa.net</a:t>
            </a:r>
            <a:r>
              <a:rPr lang="en-US" dirty="0" smtClean="0"/>
              <a:t>/typescriptpost4/</a:t>
            </a:r>
            <a:endParaRPr lang="en-US" dirty="0"/>
          </a:p>
        </p:txBody>
      </p:sp>
      <p:sp>
        <p:nvSpPr>
          <p:cNvPr id="4" name="Slide Number Placeholder 3"/>
          <p:cNvSpPr>
            <a:spLocks noGrp="1"/>
          </p:cNvSpPr>
          <p:nvPr>
            <p:ph type="sldNum" sz="quarter" idx="10"/>
          </p:nvPr>
        </p:nvSpPr>
        <p:spPr/>
        <p:txBody>
          <a:bodyPr/>
          <a:lstStyle/>
          <a:p>
            <a:fld id="{0922E9E3-F7E0-4F64-A85D-DE32A7B411A1}" type="slidenum">
              <a:rPr lang="en-US" smtClean="0"/>
              <a:t>10</a:t>
            </a:fld>
            <a:endParaRPr lang="en-US"/>
          </a:p>
        </p:txBody>
      </p:sp>
    </p:spTree>
    <p:extLst>
      <p:ext uri="{BB962C8B-B14F-4D97-AF65-F5344CB8AC3E}">
        <p14:creationId xmlns:p14="http://schemas.microsoft.com/office/powerpoint/2010/main" val="865911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page">
    <p:spTree>
      <p:nvGrpSpPr>
        <p:cNvPr id="1" name=""/>
        <p:cNvGrpSpPr/>
        <p:nvPr/>
      </p:nvGrpSpPr>
      <p:grpSpPr>
        <a:xfrm>
          <a:off x="0" y="0"/>
          <a:ext cx="0" cy="0"/>
          <a:chOff x="0" y="0"/>
          <a:chExt cx="0" cy="0"/>
        </a:xfrm>
      </p:grpSpPr>
      <p:sp>
        <p:nvSpPr>
          <p:cNvPr id="5" name="Rectangle 12"/>
          <p:cNvSpPr>
            <a:spLocks noChangeArrowheads="1"/>
          </p:cNvSpPr>
          <p:nvPr/>
        </p:nvSpPr>
        <p:spPr bwMode="auto">
          <a:xfrm>
            <a:off x="387350" y="5834063"/>
            <a:ext cx="8272463" cy="549275"/>
          </a:xfrm>
          <a:prstGeom prst="rect">
            <a:avLst/>
          </a:prstGeom>
          <a:noFill/>
          <a:ln w="38100">
            <a:noFill/>
            <a:prstDash val="sysDot"/>
            <a:miter lim="800000"/>
            <a:headEnd/>
            <a:tailEnd/>
          </a:ln>
        </p:spPr>
        <p:txBody>
          <a:bodyPr>
            <a:spAutoFit/>
          </a:bodyPr>
          <a:lstStyle/>
          <a:p>
            <a:pPr algn="ctr" eaLnBrk="0" hangingPunct="0"/>
            <a:r>
              <a:rPr lang="en-US" sz="1000" b="0" dirty="0">
                <a:cs typeface="Times New Roman" pitchFamily="18" charset="0"/>
              </a:rPr>
              <a:t>This document is confidential and contains proprietary information, including trade secrets of CitiusTech. Neither the document nor any of the information contained in it may be reproduced or disclosed to any unauthorized person under any circumstances without the express written permission of CitiusTech.</a:t>
            </a:r>
            <a:endParaRPr lang="en-US" b="0" dirty="0"/>
          </a:p>
        </p:txBody>
      </p:sp>
      <p:sp>
        <p:nvSpPr>
          <p:cNvPr id="8" name="Title 11"/>
          <p:cNvSpPr>
            <a:spLocks noGrp="1"/>
          </p:cNvSpPr>
          <p:nvPr>
            <p:ph type="title" hasCustomPrompt="1"/>
          </p:nvPr>
        </p:nvSpPr>
        <p:spPr>
          <a:xfrm>
            <a:off x="533400" y="2667000"/>
            <a:ext cx="8229600" cy="1143000"/>
          </a:xfrm>
        </p:spPr>
        <p:txBody>
          <a:bodyPr/>
          <a:lstStyle>
            <a:lvl1pPr>
              <a:defRPr sz="4000" b="1" i="0" baseline="0"/>
            </a:lvl1pPr>
          </a:lstStyle>
          <a:p>
            <a:r>
              <a:rPr lang="en-US" dirty="0" smtClean="0"/>
              <a:t>Title of Document</a:t>
            </a:r>
            <a:endParaRPr lang="en-IN" dirty="0"/>
          </a:p>
        </p:txBody>
      </p:sp>
      <p:sp>
        <p:nvSpPr>
          <p:cNvPr id="9" name="Content Placeholder 14"/>
          <p:cNvSpPr>
            <a:spLocks noGrp="1"/>
          </p:cNvSpPr>
          <p:nvPr>
            <p:ph sz="quarter" idx="10" hasCustomPrompt="1"/>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dirty="0" smtClean="0"/>
              <a:t>Date of Publishing</a:t>
            </a:r>
            <a:endParaRPr lang="en-IN"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00000" y="900000"/>
            <a:ext cx="5400000" cy="5040000"/>
          </a:xfrm>
        </p:spPr>
        <p:txBody>
          <a:bodyPr/>
          <a:lstStyle>
            <a:lvl1pPr>
              <a:lnSpc>
                <a:spcPct val="150000"/>
              </a:lnSpc>
              <a:defRPr sz="2000" b="1" baseline="0"/>
            </a:lvl1pPr>
            <a:lvl2pPr>
              <a:defRPr sz="1800" b="1"/>
            </a:lvl2pPr>
            <a:lvl3pPr>
              <a:defRPr sz="1600"/>
            </a:lvl3pPr>
            <a:lvl4pPr marL="1371600" indent="0">
              <a:buNone/>
              <a:defRPr sz="1400"/>
            </a:lvl4pPr>
          </a:lstStyle>
          <a:p>
            <a:pPr lvl="0"/>
            <a:r>
              <a:rPr lang="en-US" dirty="0" smtClean="0"/>
              <a:t>Topic 1</a:t>
            </a:r>
          </a:p>
          <a:p>
            <a:pPr lvl="1"/>
            <a:r>
              <a:rPr lang="en-US" dirty="0" smtClean="0"/>
              <a:t>Sub Topic 1</a:t>
            </a:r>
          </a:p>
          <a:p>
            <a:pPr lvl="1"/>
            <a:r>
              <a:rPr lang="en-US" dirty="0" smtClean="0"/>
              <a:t>Sub Topic 2</a:t>
            </a:r>
          </a:p>
          <a:p>
            <a:pPr lvl="0"/>
            <a:r>
              <a:rPr lang="en-US" dirty="0" smtClean="0"/>
              <a:t>Topic 2</a:t>
            </a:r>
          </a:p>
          <a:p>
            <a:pPr lvl="1"/>
            <a:r>
              <a:rPr lang="en-US" dirty="0" smtClean="0"/>
              <a:t>Sub Topic 1</a:t>
            </a:r>
          </a:p>
          <a:p>
            <a:pPr lvl="1"/>
            <a:r>
              <a:rPr lang="en-US" dirty="0" smtClean="0"/>
              <a:t>Sub Topic 2</a:t>
            </a:r>
          </a:p>
          <a:p>
            <a:pPr lvl="0"/>
            <a:r>
              <a:rPr lang="en-US" dirty="0" smtClean="0"/>
              <a:t>Topic 3</a:t>
            </a:r>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Contents</a:t>
            </a:r>
            <a:endParaRPr lang="en-US" dirty="0"/>
          </a:p>
        </p:txBody>
      </p:sp>
    </p:spTree>
    <p:extLst>
      <p:ext uri="{BB962C8B-B14F-4D97-AF65-F5344CB8AC3E}">
        <p14:creationId xmlns:p14="http://schemas.microsoft.com/office/powerpoint/2010/main" val="14325520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finitions and Tex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6339DDB-22EC-4E34-8912-0840B1FFAE16}" type="slidenum">
              <a:rPr lang="en-IN" smtClean="0"/>
              <a:pPr/>
              <a:t>‹#›</a:t>
            </a:fld>
            <a:endParaRPr lang="en-IN"/>
          </a:p>
        </p:txBody>
      </p:sp>
      <p:sp>
        <p:nvSpPr>
          <p:cNvPr id="7" name="Content Placeholder 2"/>
          <p:cNvSpPr>
            <a:spLocks noGrp="1"/>
          </p:cNvSpPr>
          <p:nvPr>
            <p:ph idx="1" hasCustomPrompt="1"/>
          </p:nvPr>
        </p:nvSpPr>
        <p:spPr>
          <a:xfrm>
            <a:off x="183600" y="900000"/>
            <a:ext cx="8820000" cy="1136067"/>
          </a:xfrm>
          <a:solidFill>
            <a:schemeClr val="tx2"/>
          </a:solidFill>
        </p:spPr>
        <p:txBody>
          <a:bodyPr/>
          <a:lstStyle>
            <a:lvl1pPr marL="0" indent="0">
              <a:buNone/>
              <a:defRPr sz="2000" baseline="0">
                <a:solidFill>
                  <a:schemeClr val="bg1"/>
                </a:solidFill>
              </a:defRPr>
            </a:lvl1pPr>
            <a:lvl2pPr>
              <a:defRPr sz="1800"/>
            </a:lvl2pPr>
            <a:lvl3pPr>
              <a:defRPr sz="1600"/>
            </a:lvl3pPr>
            <a:lvl4pPr>
              <a:defRPr sz="1400"/>
            </a:lvl4pPr>
          </a:lstStyle>
          <a:p>
            <a:pPr lvl="0"/>
            <a:r>
              <a:rPr lang="en-US" dirty="0" smtClean="0"/>
              <a:t>Definitions or Key Notes</a:t>
            </a:r>
          </a:p>
        </p:txBody>
      </p:sp>
      <p:sp>
        <p:nvSpPr>
          <p:cNvPr id="8" name="Content Placeholder 2"/>
          <p:cNvSpPr>
            <a:spLocks noGrp="1"/>
          </p:cNvSpPr>
          <p:nvPr>
            <p:ph idx="13"/>
          </p:nvPr>
        </p:nvSpPr>
        <p:spPr>
          <a:xfrm>
            <a:off x="183600" y="2160000"/>
            <a:ext cx="8820000" cy="3808733"/>
          </a:xfrm>
        </p:spPr>
        <p:txBody>
          <a:bodyPr/>
          <a:lstStyle>
            <a:lvl1pPr>
              <a:defRPr sz="2000"/>
            </a:lvl1pPr>
            <a:lvl2pPr>
              <a:defRPr sz="1800"/>
            </a:lvl2pPr>
            <a:lvl3pPr>
              <a:defRPr sz="16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Text Slide</a:t>
            </a:r>
            <a:endParaRPr lang="en-US" dirty="0"/>
          </a:p>
        </p:txBody>
      </p:sp>
    </p:spTree>
    <p:extLst>
      <p:ext uri="{BB962C8B-B14F-4D97-AF65-F5344CB8AC3E}">
        <p14:creationId xmlns:p14="http://schemas.microsoft.com/office/powerpoint/2010/main" val="200705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68DDC2B-2B06-4692-8F64-8F19407327E9}" type="datetimeFigureOut">
              <a:rPr lang="en-US" smtClean="0"/>
              <a:pPr/>
              <a:t>10/17/19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339DDB-22EC-4E34-8912-0840B1FFAE16}"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verpage">
    <p:spTree>
      <p:nvGrpSpPr>
        <p:cNvPr id="1" name=""/>
        <p:cNvGrpSpPr/>
        <p:nvPr/>
      </p:nvGrpSpPr>
      <p:grpSpPr>
        <a:xfrm>
          <a:off x="0" y="0"/>
          <a:ext cx="0" cy="0"/>
          <a:chOff x="0" y="0"/>
          <a:chExt cx="0" cy="0"/>
        </a:xfrm>
      </p:grpSpPr>
      <p:sp>
        <p:nvSpPr>
          <p:cNvPr id="3" name="Rectangle 2"/>
          <p:cNvSpPr/>
          <p:nvPr/>
        </p:nvSpPr>
        <p:spPr>
          <a:xfrm>
            <a:off x="-1" y="887104"/>
            <a:ext cx="9144001" cy="1419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1"/>
          <p:cNvSpPr>
            <a:spLocks noGrp="1"/>
          </p:cNvSpPr>
          <p:nvPr>
            <p:ph type="title" hasCustomPrompt="1"/>
          </p:nvPr>
        </p:nvSpPr>
        <p:spPr>
          <a:xfrm>
            <a:off x="533400" y="2667000"/>
            <a:ext cx="8229600" cy="1143000"/>
          </a:xfrm>
        </p:spPr>
        <p:txBody>
          <a:bodyPr/>
          <a:lstStyle>
            <a:lvl1pPr>
              <a:defRPr sz="4000" b="1" i="0" baseline="0"/>
            </a:lvl1pPr>
          </a:lstStyle>
          <a:p>
            <a:r>
              <a:rPr lang="en-US" dirty="0" smtClean="0"/>
              <a:t>Title of Document</a:t>
            </a:r>
            <a:endParaRPr lang="en-IN" dirty="0"/>
          </a:p>
        </p:txBody>
      </p:sp>
      <p:sp>
        <p:nvSpPr>
          <p:cNvPr id="9" name="Content Placeholder 14"/>
          <p:cNvSpPr>
            <a:spLocks noGrp="1"/>
          </p:cNvSpPr>
          <p:nvPr>
            <p:ph sz="quarter" idx="10" hasCustomPrompt="1"/>
          </p:nvPr>
        </p:nvSpPr>
        <p:spPr>
          <a:xfrm>
            <a:off x="2743200" y="5029200"/>
            <a:ext cx="3733800" cy="457200"/>
          </a:xfrm>
        </p:spPr>
        <p:txBody>
          <a:bodyPr/>
          <a:lstStyle>
            <a:lvl1pPr algn="ctr">
              <a:buNone/>
              <a:defRPr sz="1800" b="1" i="0" baseline="0">
                <a:solidFill>
                  <a:srgbClr val="7F7F7F"/>
                </a:solidFill>
              </a:defRPr>
            </a:lvl1pPr>
            <a:lvl2pPr>
              <a:buNone/>
              <a:defRPr/>
            </a:lvl2pPr>
            <a:lvl3pPr>
              <a:buNone/>
              <a:defRPr/>
            </a:lvl3pPr>
            <a:lvl4pPr>
              <a:buNone/>
              <a:defRPr/>
            </a:lvl4pPr>
            <a:lvl5pPr>
              <a:buNone/>
              <a:defRPr/>
            </a:lvl5pPr>
          </a:lstStyle>
          <a:p>
            <a:pPr lvl="0"/>
            <a:r>
              <a:rPr lang="en-US" dirty="0" smtClean="0"/>
              <a:t>Date of Publishing</a:t>
            </a:r>
            <a:endParaRPr lang="en-IN"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Bulleted Text Slide Layout</a:t>
            </a:r>
            <a:endParaRPr lang="en-US" dirty="0"/>
          </a:p>
        </p:txBody>
      </p:sp>
    </p:spTree>
    <p:extLst>
      <p:ext uri="{BB962C8B-B14F-4D97-AF65-F5344CB8AC3E}">
        <p14:creationId xmlns:p14="http://schemas.microsoft.com/office/powerpoint/2010/main" val="365595677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smtClean="0"/>
              <a:t>Click to edit Master title style</a:t>
            </a:r>
            <a:endParaRPr lang="en-US" dirty="0"/>
          </a:p>
        </p:txBody>
      </p:sp>
      <p:sp>
        <p:nvSpPr>
          <p:cNvPr id="11"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smtClean="0">
                <a:solidFill>
                  <a:schemeClr val="tx1">
                    <a:lumMod val="50000"/>
                    <a:lumOff val="50000"/>
                  </a:schemeClr>
                </a:solidFill>
              </a:rPr>
              <a:pPr/>
              <a:t>‹#›</a:t>
            </a:fld>
            <a:endParaRPr lang="en-IN" sz="1200" dirty="0">
              <a:solidFill>
                <a:schemeClr val="tx1">
                  <a:lumMod val="50000"/>
                  <a:lumOff val="50000"/>
                </a:schemeClr>
              </a:solidFill>
            </a:endParaRPr>
          </a:p>
        </p:txBody>
      </p:sp>
      <p:sp>
        <p:nvSpPr>
          <p:cNvPr id="4" name="Text Placeholder 3"/>
          <p:cNvSpPr>
            <a:spLocks noGrp="1"/>
          </p:cNvSpPr>
          <p:nvPr>
            <p:ph type="body" sz="quarter" idx="10"/>
          </p:nvPr>
        </p:nvSpPr>
        <p:spPr>
          <a:xfrm>
            <a:off x="304800" y="1143000"/>
            <a:ext cx="8534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1840955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Text Slide</a:t>
            </a:r>
            <a:endParaRPr lang="en-US" dirty="0"/>
          </a:p>
        </p:txBody>
      </p:sp>
      <p:sp>
        <p:nvSpPr>
          <p:cNvPr id="3" name="Content Placeholder 2"/>
          <p:cNvSpPr>
            <a:spLocks noGrp="1"/>
          </p:cNvSpPr>
          <p:nvPr>
            <p:ph idx="1" hasCustomPrompt="1"/>
          </p:nvPr>
        </p:nvSpPr>
        <p:spPr>
          <a:xfrm>
            <a:off x="183600" y="900000"/>
            <a:ext cx="8820000" cy="5265056"/>
          </a:xfrm>
        </p:spPr>
        <p:txBody>
          <a:bodyPr/>
          <a:lstStyle>
            <a:lvl1pPr marL="0" indent="0">
              <a:buNone/>
              <a:defRPr sz="1800"/>
            </a:lvl1pPr>
            <a:lvl2pPr>
              <a:defRPr sz="1800"/>
            </a:lvl2pPr>
            <a:lvl3pPr>
              <a:defRPr sz="1600"/>
            </a:lvl3pPr>
            <a:lvl4pPr>
              <a:defRPr sz="1400"/>
            </a:lvl4pPr>
          </a:lstStyle>
          <a:p>
            <a:pPr lvl="0"/>
            <a:r>
              <a:rPr lang="en-US" dirty="0" smtClean="0"/>
              <a:t>Text</a:t>
            </a:r>
          </a:p>
        </p:txBody>
      </p:sp>
    </p:spTree>
    <p:extLst>
      <p:ext uri="{BB962C8B-B14F-4D97-AF65-F5344CB8AC3E}">
        <p14:creationId xmlns:p14="http://schemas.microsoft.com/office/powerpoint/2010/main" val="534222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3600" y="1366731"/>
            <a:ext cx="4472704" cy="803263"/>
          </a:xfrm>
        </p:spPr>
        <p:txBody>
          <a:bodyPr/>
          <a:lstStyle>
            <a:lvl1pPr marL="0" indent="0">
              <a:buNone/>
              <a:defRPr sz="2400" b="1"/>
            </a:lvl1pPr>
            <a:lvl2pPr>
              <a:defRPr sz="1800"/>
            </a:lvl2pPr>
            <a:lvl3pPr>
              <a:defRPr sz="1600"/>
            </a:lvl3pPr>
            <a:lvl4pPr>
              <a:defRPr sz="1400"/>
            </a:lvl4pPr>
          </a:lstStyle>
          <a:p>
            <a:pPr lvl="0"/>
            <a:r>
              <a:rPr lang="en-US" dirty="0" smtClean="0"/>
              <a:t>Topic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912" y="1204913"/>
            <a:ext cx="4184240" cy="3053188"/>
          </a:xfrm>
          <a:prstGeom prst="rect">
            <a:avLst/>
          </a:prstGeom>
          <a:noFill/>
          <a:effectLst>
            <a:glow rad="127000">
              <a:schemeClr val="bg1">
                <a:lumMod val="85000"/>
              </a:schemeClr>
            </a:glow>
            <a:softEdge rad="317500"/>
          </a:effectLst>
        </p:spPr>
      </p:pic>
      <p:sp>
        <p:nvSpPr>
          <p:cNvPr id="7" name="Title 1"/>
          <p:cNvSpPr>
            <a:spLocks noGrp="1"/>
          </p:cNvSpPr>
          <p:nvPr>
            <p:ph type="title" hasCustomPrompt="1"/>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Demonstration</a:t>
            </a:r>
            <a:endParaRPr lang="en-US" dirty="0"/>
          </a:p>
        </p:txBody>
      </p:sp>
    </p:spTree>
    <p:extLst>
      <p:ext uri="{BB962C8B-B14F-4D97-AF65-F5344CB8AC3E}">
        <p14:creationId xmlns:p14="http://schemas.microsoft.com/office/powerpoint/2010/main" val="26890897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ing/Thank You">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2000" y="2838729"/>
            <a:ext cx="8970400" cy="627793"/>
          </a:xfrm>
        </p:spPr>
        <p:txBody>
          <a:bodyPr/>
          <a:lstStyle>
            <a:lvl1pPr marL="0" indent="0" algn="ctr">
              <a:buNone/>
              <a:defRPr sz="2600" b="1" baseline="0"/>
            </a:lvl1pPr>
            <a:lvl2pPr>
              <a:defRPr sz="1800"/>
            </a:lvl2pPr>
            <a:lvl3pPr>
              <a:defRPr sz="1600"/>
            </a:lvl3pPr>
            <a:lvl4pPr>
              <a:defRPr sz="1400"/>
            </a:lvl4pPr>
          </a:lstStyle>
          <a:p>
            <a:pPr lvl="0"/>
            <a:r>
              <a:rPr lang="en-US" dirty="0" smtClean="0"/>
              <a:t>Heading/Thank You</a:t>
            </a:r>
          </a:p>
        </p:txBody>
      </p:sp>
    </p:spTree>
    <p:extLst>
      <p:ext uri="{BB962C8B-B14F-4D97-AF65-F5344CB8AC3E}">
        <p14:creationId xmlns:p14="http://schemas.microsoft.com/office/powerpoint/2010/main" val="3074599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8970400" cy="5265056"/>
          </a:xfrm>
        </p:spPr>
        <p:txBody>
          <a:bodyPr/>
          <a:lstStyle>
            <a:lvl1pPr>
              <a:defRPr sz="1800"/>
            </a:lvl1pPr>
            <a:lvl2pPr>
              <a:defRPr sz="1600"/>
            </a:lvl2pPr>
            <a:lvl3pPr>
              <a:buFont typeface="Courier New" pitchFamily="49" charset="0"/>
              <a:buChar char="o"/>
              <a:defRPr sz="1400"/>
            </a:lvl3pPr>
            <a:lvl4pPr marL="1371600" indent="0">
              <a:buNone/>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AutoShape 3"/>
          <p:cNvSpPr>
            <a:spLocks noChangeArrowheads="1"/>
          </p:cNvSpPr>
          <p:nvPr/>
        </p:nvSpPr>
        <p:spPr bwMode="auto">
          <a:xfrm>
            <a:off x="383834" y="2387337"/>
            <a:ext cx="8378028" cy="2340078"/>
          </a:xfrm>
          <a:prstGeom prst="roundRect">
            <a:avLst>
              <a:gd name="adj" fmla="val 7093"/>
            </a:avLst>
          </a:prstGeom>
          <a:solidFill>
            <a:schemeClr val="accent2">
              <a:lumMod val="20000"/>
              <a:lumOff val="80000"/>
            </a:schemeClr>
          </a:solidFill>
          <a:ln w="9525" algn="ctr">
            <a:solidFill>
              <a:srgbClr val="808080"/>
            </a:solidFill>
            <a:round/>
            <a:headEnd/>
            <a:tailEnd/>
          </a:ln>
          <a:effectLst>
            <a:outerShdw dist="35921" dir="2700000" algn="ctr" rotWithShape="0">
              <a:schemeClr val="bg2"/>
            </a:outerShdw>
          </a:effectLst>
        </p:spPr>
        <p:txBody>
          <a:bodyPr wrap="square" anchor="ctr">
            <a:spAutoFit/>
          </a:bodyPr>
          <a:lstStyle/>
          <a:p>
            <a:pPr defTabSz="457200">
              <a:lnSpc>
                <a:spcPct val="90000"/>
              </a:lnSpc>
              <a:tabLst>
                <a:tab pos="457200" algn="l"/>
              </a:tabLst>
              <a:defRPr/>
            </a:pPr>
            <a:r>
              <a:rPr lang="en-US" sz="1200" b="0" dirty="0" err="1">
                <a:latin typeface="+mn-lt"/>
              </a:rPr>
              <a:t>SPFarm</a:t>
            </a:r>
            <a:r>
              <a:rPr lang="en-US" sz="1200" b="0" dirty="0">
                <a:latin typeface="+mn-lt"/>
              </a:rPr>
              <a:t> </a:t>
            </a:r>
            <a:r>
              <a:rPr lang="en-US" sz="1200" b="0" dirty="0" err="1">
                <a:latin typeface="+mn-lt"/>
              </a:rPr>
              <a:t>thisFarm</a:t>
            </a:r>
            <a:r>
              <a:rPr lang="en-US" sz="1200" b="0" dirty="0">
                <a:latin typeface="+mn-lt"/>
              </a:rPr>
              <a:t> = </a:t>
            </a:r>
            <a:r>
              <a:rPr lang="en-US" sz="1200" b="0" dirty="0" err="1">
                <a:latin typeface="+mn-lt"/>
              </a:rPr>
              <a:t>SPFarm.Local</a:t>
            </a:r>
            <a:r>
              <a:rPr lang="en-US" sz="1200" b="0" dirty="0">
                <a:latin typeface="+mn-lt"/>
              </a:rPr>
              <a:t>;</a:t>
            </a:r>
          </a:p>
          <a:p>
            <a:pPr defTabSz="457200">
              <a:lnSpc>
                <a:spcPct val="90000"/>
              </a:lnSpc>
              <a:tabLst>
                <a:tab pos="457200" algn="l"/>
              </a:tabLst>
              <a:defRPr/>
            </a:pPr>
            <a:r>
              <a:rPr lang="en-US" sz="1200" b="0" dirty="0">
                <a:latin typeface="+mn-lt"/>
              </a:rPr>
              <a:t>if (</a:t>
            </a:r>
            <a:r>
              <a:rPr lang="en-US" sz="1200" b="0" dirty="0" err="1">
                <a:latin typeface="+mn-lt"/>
              </a:rPr>
              <a:t>thisFarm.CurrentUserIsAdministrator</a:t>
            </a:r>
            <a:r>
              <a:rPr lang="en-US" sz="1200" b="0" dirty="0">
                <a:latin typeface="+mn-lt"/>
              </a:rPr>
              <a:t>)</a:t>
            </a:r>
          </a:p>
          <a:p>
            <a:pPr defTabSz="457200">
              <a:lnSpc>
                <a:spcPct val="90000"/>
              </a:lnSpc>
              <a:tabLst>
                <a:tab pos="457200" algn="l"/>
              </a:tabLst>
              <a:defRPr/>
            </a:pPr>
            <a:r>
              <a:rPr lang="en-US" sz="1200" dirty="0">
                <a:latin typeface="+mn-lt"/>
              </a:rPr>
              <a:t>{</a:t>
            </a:r>
          </a:p>
          <a:p>
            <a:pPr defTabSz="457200">
              <a:lnSpc>
                <a:spcPct val="90000"/>
              </a:lnSpc>
              <a:tabLst>
                <a:tab pos="457200" algn="l"/>
              </a:tabLst>
              <a:defRPr/>
            </a:pPr>
            <a:r>
              <a:rPr lang="en-US" sz="1200" dirty="0">
                <a:latin typeface="+mn-lt"/>
              </a:rPr>
              <a:t>	</a:t>
            </a:r>
            <a:r>
              <a:rPr lang="en-US" sz="1200" dirty="0" err="1">
                <a:latin typeface="+mn-lt"/>
              </a:rPr>
              <a:t>foreach</a:t>
            </a:r>
            <a:r>
              <a:rPr lang="en-US" sz="1200" dirty="0">
                <a:latin typeface="+mn-lt"/>
              </a:rPr>
              <a:t> (</a:t>
            </a:r>
            <a:r>
              <a:rPr lang="en-US" sz="1200" dirty="0" err="1">
                <a:latin typeface="+mn-lt"/>
              </a:rPr>
              <a:t>SPService</a:t>
            </a:r>
            <a:r>
              <a:rPr lang="en-US" sz="1200" dirty="0">
                <a:latin typeface="+mn-lt"/>
              </a:rPr>
              <a:t> svc in </a:t>
            </a:r>
            <a:r>
              <a:rPr lang="en-US" sz="1200" dirty="0" err="1">
                <a:latin typeface="+mn-lt"/>
              </a:rPr>
              <a:t>thisFarm.Services</a:t>
            </a:r>
            <a:r>
              <a:rPr lang="en-US" sz="1200" dirty="0">
                <a:latin typeface="+mn-lt"/>
              </a:rPr>
              <a:t>)</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if (svc is </a:t>
            </a:r>
            <a:r>
              <a:rPr lang="en-US" sz="1200" dirty="0" err="1">
                <a:latin typeface="+mn-lt"/>
              </a:rPr>
              <a:t>SPWebService</a:t>
            </a:r>
            <a:r>
              <a:rPr lang="en-US" sz="1200" dirty="0">
                <a:latin typeface="+mn-lt"/>
              </a:rPr>
              <a:t>)</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a:t>
            </a:r>
            <a:r>
              <a:rPr lang="en-US" sz="1200" dirty="0" err="1">
                <a:latin typeface="+mn-lt"/>
              </a:rPr>
              <a:t>SPWebService</a:t>
            </a:r>
            <a:r>
              <a:rPr lang="en-US" sz="1200" dirty="0">
                <a:latin typeface="+mn-lt"/>
              </a:rPr>
              <a:t> </a:t>
            </a:r>
            <a:r>
              <a:rPr lang="en-US" sz="1200" dirty="0" err="1">
                <a:latin typeface="+mn-lt"/>
              </a:rPr>
              <a:t>webSvc</a:t>
            </a:r>
            <a:r>
              <a:rPr lang="en-US" sz="1200" dirty="0">
                <a:latin typeface="+mn-lt"/>
              </a:rPr>
              <a:t> = (</a:t>
            </a:r>
            <a:r>
              <a:rPr lang="en-US" sz="1200" dirty="0" err="1">
                <a:latin typeface="+mn-lt"/>
              </a:rPr>
              <a:t>SPWebService</a:t>
            </a:r>
            <a:r>
              <a:rPr lang="en-US" sz="1200" dirty="0">
                <a:latin typeface="+mn-lt"/>
              </a:rPr>
              <a:t>)svc;</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	}</a:t>
            </a:r>
          </a:p>
          <a:p>
            <a:pPr defTabSz="457200">
              <a:lnSpc>
                <a:spcPct val="90000"/>
              </a:lnSpc>
              <a:tabLst>
                <a:tab pos="457200" algn="l"/>
              </a:tabLst>
              <a:defRPr/>
            </a:pPr>
            <a:r>
              <a:rPr lang="en-US" sz="1200" dirty="0">
                <a:latin typeface="+mn-lt"/>
              </a:rPr>
              <a:t>...</a:t>
            </a:r>
          </a:p>
          <a:p>
            <a:pPr defTabSz="457200">
              <a:lnSpc>
                <a:spcPct val="90000"/>
              </a:lnSpc>
              <a:tabLst>
                <a:tab pos="457200" algn="l"/>
              </a:tabLst>
              <a:defRPr/>
            </a:pPr>
            <a:r>
              <a:rPr lang="en-US" sz="1200" dirty="0">
                <a:latin typeface="+mn-lt"/>
              </a:rPr>
              <a:t>}</a:t>
            </a:r>
          </a:p>
        </p:txBody>
      </p:sp>
      <p:sp>
        <p:nvSpPr>
          <p:cNvPr id="6" name="Title 1"/>
          <p:cNvSpPr>
            <a:spLocks noGrp="1"/>
          </p:cNvSpPr>
          <p:nvPr>
            <p:ph type="title" hasCustomPrompt="1"/>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Code Snippet</a:t>
            </a:r>
            <a:endParaRPr lang="en-US" dirty="0"/>
          </a:p>
        </p:txBody>
      </p:sp>
    </p:spTree>
    <p:extLst>
      <p:ext uri="{BB962C8B-B14F-4D97-AF65-F5344CB8AC3E}">
        <p14:creationId xmlns:p14="http://schemas.microsoft.com/office/powerpoint/2010/main" val="5901606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ed Tex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Text and Picture</a:t>
            </a:r>
            <a:endParaRPr lang="en-US" dirty="0"/>
          </a:p>
        </p:txBody>
      </p:sp>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defRPr sz="14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Picture Placeholder 4"/>
          <p:cNvSpPr>
            <a:spLocks noGrp="1"/>
          </p:cNvSpPr>
          <p:nvPr>
            <p:ph type="pic" sz="quarter" idx="10"/>
          </p:nvPr>
        </p:nvSpPr>
        <p:spPr>
          <a:xfrm>
            <a:off x="477670" y="2565400"/>
            <a:ext cx="8475521" cy="3357563"/>
          </a:xfrm>
        </p:spPr>
        <p:txBody>
          <a:bodyPr/>
          <a:lstStyle/>
          <a:p>
            <a:r>
              <a:rPr lang="en-US" smtClean="0"/>
              <a:t>Click icon to add picture</a:t>
            </a:r>
            <a:endParaRPr lang="en-IN" dirty="0"/>
          </a:p>
        </p:txBody>
      </p:sp>
    </p:spTree>
    <p:extLst>
      <p:ext uri="{BB962C8B-B14F-4D97-AF65-F5344CB8AC3E}">
        <p14:creationId xmlns:p14="http://schemas.microsoft.com/office/powerpoint/2010/main" val="34325712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ed Text and Picture 2">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414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Picture Placeholder 4"/>
          <p:cNvSpPr>
            <a:spLocks noGrp="1"/>
          </p:cNvSpPr>
          <p:nvPr>
            <p:ph type="pic" sz="quarter" idx="10"/>
          </p:nvPr>
        </p:nvSpPr>
        <p:spPr>
          <a:xfrm>
            <a:off x="4686176" y="900000"/>
            <a:ext cx="4140000" cy="5281612"/>
          </a:xfrm>
        </p:spPr>
        <p:txBody>
          <a:bodyPr/>
          <a:lstStyle/>
          <a:p>
            <a:r>
              <a:rPr lang="en-US" smtClean="0"/>
              <a:t>Click icon to add picture</a:t>
            </a:r>
            <a:endParaRPr lang="en-IN"/>
          </a:p>
        </p:txBody>
      </p:sp>
      <p:sp>
        <p:nvSpPr>
          <p:cNvPr id="6"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Text and Picture</a:t>
            </a:r>
            <a:endParaRPr lang="en-US" dirty="0"/>
          </a:p>
        </p:txBody>
      </p:sp>
    </p:spTree>
    <p:extLst>
      <p:ext uri="{BB962C8B-B14F-4D97-AF65-F5344CB8AC3E}">
        <p14:creationId xmlns:p14="http://schemas.microsoft.com/office/powerpoint/2010/main" val="24068291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
        <p:nvSpPr>
          <p:cNvPr id="8" name="Table Placeholder 7"/>
          <p:cNvSpPr>
            <a:spLocks noGrp="1"/>
          </p:cNvSpPr>
          <p:nvPr>
            <p:ph type="tbl" sz="quarter" idx="10"/>
          </p:nvPr>
        </p:nvSpPr>
        <p:spPr>
          <a:xfrm>
            <a:off x="183600" y="900000"/>
            <a:ext cx="8820000" cy="5295900"/>
          </a:xfrm>
        </p:spPr>
        <p:txBody>
          <a:bodyPr/>
          <a:lstStyle/>
          <a:p>
            <a:r>
              <a:rPr lang="en-US" smtClean="0"/>
              <a:t>Click icon to add table</a:t>
            </a:r>
            <a:endParaRPr lang="en-IN"/>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Table</a:t>
            </a:r>
            <a:endParaRPr lang="en-US" dirty="0"/>
          </a:p>
        </p:txBody>
      </p:sp>
    </p:spTree>
    <p:extLst>
      <p:ext uri="{BB962C8B-B14F-4D97-AF65-F5344CB8AC3E}">
        <p14:creationId xmlns:p14="http://schemas.microsoft.com/office/powerpoint/2010/main" val="7858597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600" y="900000"/>
            <a:ext cx="8820000" cy="5265056"/>
          </a:xfrm>
        </p:spPr>
        <p:txBody>
          <a:bodyPr/>
          <a:lstStyle>
            <a:lvl1pPr>
              <a:defRPr sz="1800"/>
            </a:lvl1pPr>
            <a:lvl2pPr>
              <a:defRPr sz="1600"/>
            </a:lvl2pPr>
            <a:lvl3pPr>
              <a:buFont typeface="Courier New" pitchFamily="49" charset="0"/>
              <a:buChar char="o"/>
              <a:defRPr sz="14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itle 1"/>
          <p:cNvSpPr>
            <a:spLocks noGrp="1"/>
          </p:cNvSpPr>
          <p:nvPr>
            <p:ph type="title" hasCustomPrompt="1"/>
          </p:nvPr>
        </p:nvSpPr>
        <p:spPr>
          <a:xfrm>
            <a:off x="183600" y="133200"/>
            <a:ext cx="8820000" cy="555600"/>
          </a:xfrm>
        </p:spPr>
        <p:txBody>
          <a:bodyPr/>
          <a:lstStyle>
            <a:lvl1pPr algn="l">
              <a:defRPr sz="2600" b="1" baseline="0">
                <a:effectLst>
                  <a:outerShdw blurRad="38100" dist="38100" dir="2700000" algn="tl">
                    <a:srgbClr val="000000">
                      <a:alpha val="43137"/>
                    </a:srgbClr>
                  </a:outerShdw>
                </a:effectLst>
                <a:latin typeface="+mj-lt"/>
              </a:defRPr>
            </a:lvl1pPr>
          </a:lstStyle>
          <a:p>
            <a:r>
              <a:rPr lang="en-US" dirty="0" smtClean="0"/>
              <a:t>Bulleted Text Slide Layout</a:t>
            </a:r>
            <a:endParaRPr lang="en-US" dirty="0"/>
          </a:p>
        </p:txBody>
      </p:sp>
    </p:spTree>
    <p:extLst>
      <p:ext uri="{BB962C8B-B14F-4D97-AF65-F5344CB8AC3E}">
        <p14:creationId xmlns:p14="http://schemas.microsoft.com/office/powerpoint/2010/main" val="36559567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theme" Target="../theme/theme2.xml"/><Relationship Id="rId5" Type="http://schemas.openxmlformats.org/officeDocument/2006/relationships/image" Target="../media/image2.jpe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fld id="{D68DDC2B-2B06-4692-8F64-8F19407327E9}" type="datetimeFigureOut">
              <a:rPr lang="en-US" smtClean="0"/>
              <a:pPr/>
              <a:t>10/17/19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fld id="{86339DDB-22EC-4E34-8912-0840B1FFAE16}" type="slidenum">
              <a:rPr lang="en-IN" smtClean="0"/>
              <a:pPr/>
              <a:t>‹#›</a:t>
            </a:fld>
            <a:endParaRPr lang="en-IN"/>
          </a:p>
        </p:txBody>
      </p:sp>
      <p:sp>
        <p:nvSpPr>
          <p:cNvPr id="10" name="Slide Number Placeholder 4"/>
          <p:cNvSpPr txBox="1">
            <a:spLocks/>
          </p:cNvSpPr>
          <p:nvPr/>
        </p:nvSpPr>
        <p:spPr>
          <a:xfrm>
            <a:off x="6582768" y="6399566"/>
            <a:ext cx="21336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60EF9-8C7E-4EAF-9370-6AF8151BDD05}" type="slidenum">
              <a:rPr kumimoji="0" lang="en-US" sz="12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5" name="Slide Number Placeholder 5"/>
          <p:cNvSpPr txBox="1">
            <a:spLocks/>
          </p:cNvSpPr>
          <p:nvPr/>
        </p:nvSpPr>
        <p:spPr>
          <a:xfrm>
            <a:off x="8458200" y="6477000"/>
            <a:ext cx="457200" cy="276999"/>
          </a:xfrm>
          <a:prstGeom prst="rect">
            <a:avLst/>
          </a:prstGeom>
          <a:solidFill>
            <a:srgbClr val="262626"/>
          </a:solid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smtClean="0"/>
              <a:pPr/>
              <a:t>‹#›</a:t>
            </a:fld>
            <a:endParaRPr lang="en-IN" sz="1200" dirty="0"/>
          </a:p>
        </p:txBody>
      </p:sp>
    </p:spTree>
    <p:extLst>
      <p:ext uri="{BB962C8B-B14F-4D97-AF65-F5344CB8AC3E}">
        <p14:creationId xmlns:p14="http://schemas.microsoft.com/office/powerpoint/2010/main" val="5672700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angular.io/api/core/Injectabl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httpbin.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smtClean="0"/>
              <a:t>Angular6</a:t>
            </a:r>
            <a:endParaRPr lang="en-IN" sz="7200" dirty="0"/>
          </a:p>
        </p:txBody>
      </p:sp>
      <p:sp>
        <p:nvSpPr>
          <p:cNvPr id="5" name="Content Placeholder 4"/>
          <p:cNvSpPr>
            <a:spLocks noGrp="1"/>
          </p:cNvSpPr>
          <p:nvPr>
            <p:ph sz="quarter" idx="10"/>
          </p:nvPr>
        </p:nvSpPr>
        <p:spPr>
          <a:xfrm>
            <a:off x="6186637" y="5019085"/>
            <a:ext cx="2805259" cy="980049"/>
          </a:xfrm>
        </p:spPr>
        <p:txBody>
          <a:bodyPr/>
          <a:lstStyle/>
          <a:p>
            <a:r>
              <a:rPr lang="en-US" sz="2800" dirty="0" err="1" smtClean="0">
                <a:solidFill>
                  <a:schemeClr val="tx1"/>
                </a:solidFill>
              </a:rPr>
              <a:t>Shalini</a:t>
            </a:r>
            <a:r>
              <a:rPr lang="en-US" sz="2800" dirty="0" smtClean="0">
                <a:solidFill>
                  <a:schemeClr val="tx1"/>
                </a:solidFill>
              </a:rPr>
              <a:t> Mittal</a:t>
            </a:r>
          </a:p>
          <a:p>
            <a:r>
              <a:rPr lang="en-US" sz="2800" dirty="0" smtClean="0">
                <a:solidFill>
                  <a:schemeClr val="tx1"/>
                </a:solidFill>
              </a:rPr>
              <a:t>Corporate Trainer</a:t>
            </a:r>
            <a:endParaRPr lang="en-IN" sz="28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7288" y="1371600"/>
            <a:ext cx="184731" cy="369332"/>
          </a:xfrm>
          <a:prstGeom prst="rect">
            <a:avLst/>
          </a:prstGeom>
          <a:noFill/>
        </p:spPr>
        <p:txBody>
          <a:bodyPr wrap="none" rtlCol="0">
            <a:spAutoFit/>
          </a:bodyPr>
          <a:lstStyle/>
          <a:p>
            <a:endParaRPr lang="en-US"/>
          </a:p>
        </p:txBody>
      </p:sp>
      <p:sp>
        <p:nvSpPr>
          <p:cNvPr id="10" name="Rectangle 9"/>
          <p:cNvSpPr/>
          <p:nvPr/>
        </p:nvSpPr>
        <p:spPr>
          <a:xfrm>
            <a:off x="4110092" y="492443"/>
            <a:ext cx="4782388" cy="6186309"/>
          </a:xfrm>
          <a:prstGeom prst="rect">
            <a:avLst/>
          </a:prstGeom>
          <a:ln>
            <a:solidFill>
              <a:schemeClr val="accent1"/>
            </a:solidFill>
          </a:ln>
        </p:spPr>
        <p:txBody>
          <a:bodyPr wrap="square">
            <a:spAutoFit/>
          </a:bodyPr>
          <a:lstStyle/>
          <a:p>
            <a:r>
              <a:rPr lang="en-US" dirty="0"/>
              <a:t>&lt;div class="container" *</a:t>
            </a:r>
            <a:r>
              <a:rPr lang="en-US" dirty="0" err="1"/>
              <a:t>ngIf</a:t>
            </a:r>
            <a:r>
              <a:rPr lang="en-US" dirty="0"/>
              <a:t>="editing"&gt;</a:t>
            </a:r>
          </a:p>
          <a:p>
            <a:r>
              <a:rPr lang="en-US" dirty="0"/>
              <a:t>&lt;div class="card card-block</a:t>
            </a:r>
            <a:r>
              <a:rPr lang="en-US" dirty="0" smtClean="0"/>
              <a:t>"&gt;&lt;</a:t>
            </a:r>
            <a:r>
              <a:rPr lang="en-US" dirty="0"/>
              <a:t>h4&gt;Edit </a:t>
            </a:r>
            <a:r>
              <a:rPr lang="en-US" dirty="0" smtClean="0"/>
              <a:t>Blog&lt;/</a:t>
            </a:r>
            <a:r>
              <a:rPr lang="en-US" dirty="0"/>
              <a:t>h4&gt;</a:t>
            </a:r>
          </a:p>
          <a:p>
            <a:r>
              <a:rPr lang="en-US" dirty="0"/>
              <a:t>&lt;form </a:t>
            </a:r>
            <a:r>
              <a:rPr lang="en-US" dirty="0" smtClean="0"/>
              <a:t> (</a:t>
            </a:r>
            <a:r>
              <a:rPr lang="en-US" dirty="0" err="1"/>
              <a:t>ngSubmit</a:t>
            </a:r>
            <a:r>
              <a:rPr lang="en-US" dirty="0"/>
              <a:t>)="</a:t>
            </a:r>
            <a:r>
              <a:rPr lang="en-US" dirty="0" err="1"/>
              <a:t>onsubmit</a:t>
            </a:r>
            <a:r>
              <a:rPr lang="en-US" dirty="0"/>
              <a:t>()"&gt;</a:t>
            </a:r>
          </a:p>
          <a:p>
            <a:r>
              <a:rPr lang="en-US" dirty="0" smtClean="0"/>
              <a:t>&lt;</a:t>
            </a:r>
            <a:r>
              <a:rPr lang="en-US" dirty="0"/>
              <a:t>div class="form-group"&gt;</a:t>
            </a:r>
          </a:p>
          <a:p>
            <a:r>
              <a:rPr lang="en-US" dirty="0" err="1" smtClean="0"/>
              <a:t>SetUp</a:t>
            </a:r>
            <a:r>
              <a:rPr lang="en-US" dirty="0"/>
              <a:t> </a:t>
            </a:r>
            <a:r>
              <a:rPr lang="en-US" dirty="0" smtClean="0"/>
              <a:t>&lt;input </a:t>
            </a:r>
            <a:r>
              <a:rPr lang="en-US" dirty="0"/>
              <a:t>type="</a:t>
            </a:r>
            <a:r>
              <a:rPr lang="en-US" dirty="0" smtClean="0"/>
              <a:t>text” class</a:t>
            </a:r>
            <a:r>
              <a:rPr lang="en-US" dirty="0"/>
              <a:t>="form-control"</a:t>
            </a:r>
          </a:p>
          <a:p>
            <a:r>
              <a:rPr lang="en-US" dirty="0" err="1"/>
              <a:t>ngModel</a:t>
            </a:r>
            <a:r>
              <a:rPr lang="en-US" dirty="0"/>
              <a:t> name="</a:t>
            </a:r>
            <a:r>
              <a:rPr lang="en-US" dirty="0" smtClean="0"/>
              <a:t>setup” [(</a:t>
            </a:r>
            <a:r>
              <a:rPr lang="en-US" dirty="0" err="1"/>
              <a:t>ngModel</a:t>
            </a:r>
            <a:r>
              <a:rPr lang="en-US" dirty="0" smtClean="0"/>
              <a:t>)]="</a:t>
            </a:r>
            <a:r>
              <a:rPr lang="en-US" dirty="0" err="1" smtClean="0"/>
              <a:t>Blog.setup</a:t>
            </a:r>
            <a:r>
              <a:rPr lang="en-US" dirty="0"/>
              <a:t>"&gt;  </a:t>
            </a:r>
            <a:r>
              <a:rPr lang="en-US" dirty="0" smtClean="0"/>
              <a:t>&lt;/</a:t>
            </a:r>
            <a:r>
              <a:rPr lang="en-US" dirty="0"/>
              <a:t>div&gt;</a:t>
            </a:r>
          </a:p>
          <a:p>
            <a:r>
              <a:rPr lang="en-US" dirty="0"/>
              <a:t>&lt;div class="form-group"&gt; </a:t>
            </a:r>
          </a:p>
          <a:p>
            <a:r>
              <a:rPr lang="en-US" dirty="0" err="1" smtClean="0"/>
              <a:t>PunchLine</a:t>
            </a:r>
            <a:r>
              <a:rPr lang="en-US" dirty="0"/>
              <a:t> </a:t>
            </a:r>
            <a:r>
              <a:rPr lang="en-US" dirty="0" smtClean="0"/>
              <a:t>&lt;input </a:t>
            </a:r>
            <a:r>
              <a:rPr lang="en-US" dirty="0"/>
              <a:t>type="text" class="form-control"</a:t>
            </a:r>
          </a:p>
          <a:p>
            <a:r>
              <a:rPr lang="en-US" dirty="0" err="1"/>
              <a:t>ngModel</a:t>
            </a:r>
            <a:r>
              <a:rPr lang="en-US" dirty="0"/>
              <a:t> name="line" [(</a:t>
            </a:r>
            <a:r>
              <a:rPr lang="en-US" dirty="0" err="1"/>
              <a:t>ngModel</a:t>
            </a:r>
            <a:r>
              <a:rPr lang="en-US" dirty="0" smtClean="0"/>
              <a:t>)]="</a:t>
            </a:r>
            <a:r>
              <a:rPr lang="en-US" dirty="0" err="1" smtClean="0"/>
              <a:t>Blog.line</a:t>
            </a:r>
            <a:r>
              <a:rPr lang="en-US" dirty="0" smtClean="0"/>
              <a:t>"&gt;</a:t>
            </a:r>
            <a:r>
              <a:rPr lang="en-US" dirty="0"/>
              <a:t> </a:t>
            </a:r>
            <a:r>
              <a:rPr lang="en-US" dirty="0" smtClean="0"/>
              <a:t>&lt;/</a:t>
            </a:r>
            <a:r>
              <a:rPr lang="en-US" dirty="0"/>
              <a:t>div&gt;</a:t>
            </a:r>
          </a:p>
          <a:p>
            <a:r>
              <a:rPr lang="en-US" dirty="0"/>
              <a:t>&lt;div class="form-group"&gt; </a:t>
            </a:r>
            <a:r>
              <a:rPr lang="en-US" dirty="0" smtClean="0"/>
              <a:t>Category </a:t>
            </a:r>
            <a:r>
              <a:rPr lang="en-US" dirty="0"/>
              <a:t>&lt;input type="</a:t>
            </a:r>
            <a:r>
              <a:rPr lang="en-US" dirty="0" smtClean="0"/>
              <a:t>text” class</a:t>
            </a:r>
            <a:r>
              <a:rPr lang="en-US" dirty="0"/>
              <a:t>="form-control"</a:t>
            </a:r>
          </a:p>
          <a:p>
            <a:r>
              <a:rPr lang="en-US" dirty="0" err="1"/>
              <a:t>ngModel</a:t>
            </a:r>
            <a:r>
              <a:rPr lang="en-US" dirty="0"/>
              <a:t> name="category" [(</a:t>
            </a:r>
            <a:r>
              <a:rPr lang="en-US" dirty="0" err="1"/>
              <a:t>ngModel</a:t>
            </a:r>
            <a:r>
              <a:rPr lang="en-US" dirty="0" smtClean="0"/>
              <a:t>)]="</a:t>
            </a:r>
            <a:r>
              <a:rPr lang="en-US" dirty="0" err="1" smtClean="0"/>
              <a:t>Blog.category</a:t>
            </a:r>
            <a:r>
              <a:rPr lang="en-US" dirty="0"/>
              <a:t>"&gt;  </a:t>
            </a:r>
            <a:r>
              <a:rPr lang="en-US" dirty="0" smtClean="0"/>
              <a:t>&lt;/</a:t>
            </a:r>
            <a:r>
              <a:rPr lang="en-US" dirty="0"/>
              <a:t>div&gt;</a:t>
            </a:r>
          </a:p>
          <a:p>
            <a:r>
              <a:rPr lang="en-US" dirty="0"/>
              <a:t>&lt;button type="submit"</a:t>
            </a:r>
          </a:p>
          <a:p>
            <a:r>
              <a:rPr lang="en-US" dirty="0"/>
              <a:t>class="</a:t>
            </a:r>
            <a:r>
              <a:rPr lang="en-US" dirty="0" err="1"/>
              <a:t>btn</a:t>
            </a:r>
            <a:r>
              <a:rPr lang="en-US" dirty="0"/>
              <a:t> </a:t>
            </a:r>
            <a:r>
              <a:rPr lang="en-US" dirty="0" err="1"/>
              <a:t>btn</a:t>
            </a:r>
            <a:r>
              <a:rPr lang="en-US" dirty="0"/>
              <a:t>-primary"</a:t>
            </a:r>
          </a:p>
          <a:p>
            <a:r>
              <a:rPr lang="en-US" dirty="0"/>
              <a:t>&gt;Update&lt;/button&gt;</a:t>
            </a:r>
          </a:p>
          <a:p>
            <a:r>
              <a:rPr lang="en-US" dirty="0"/>
              <a:t>&lt;/form&gt;</a:t>
            </a:r>
          </a:p>
          <a:p>
            <a:r>
              <a:rPr lang="en-US" dirty="0"/>
              <a:t>&lt;/div&gt;</a:t>
            </a:r>
          </a:p>
          <a:p>
            <a:r>
              <a:rPr lang="en-US" dirty="0"/>
              <a:t>&lt;/div&gt; </a:t>
            </a:r>
          </a:p>
        </p:txBody>
      </p:sp>
      <p:sp>
        <p:nvSpPr>
          <p:cNvPr id="14" name="TextBox 13"/>
          <p:cNvSpPr txBox="1"/>
          <p:nvPr/>
        </p:nvSpPr>
        <p:spPr>
          <a:xfrm>
            <a:off x="179512" y="0"/>
            <a:ext cx="3236527" cy="492443"/>
          </a:xfrm>
          <a:prstGeom prst="rect">
            <a:avLst/>
          </a:prstGeom>
          <a:noFill/>
        </p:spPr>
        <p:txBody>
          <a:bodyPr wrap="none" rtlCol="0">
            <a:spAutoFit/>
          </a:bodyPr>
          <a:lstStyle/>
          <a:p>
            <a:r>
              <a:rPr lang="en-US" sz="2600" b="1" dirty="0" smtClean="0">
                <a:effectLst>
                  <a:outerShdw blurRad="38100" dist="38100" dir="2700000" algn="tl">
                    <a:srgbClr val="000000">
                      <a:alpha val="43137"/>
                    </a:srgbClr>
                  </a:outerShdw>
                </a:effectLst>
                <a:latin typeface="+mj-lt"/>
                <a:ea typeface="+mj-ea"/>
                <a:cs typeface="+mj-cs"/>
              </a:rPr>
              <a:t>List Component HTML</a:t>
            </a:r>
            <a:endParaRPr lang="en-US" sz="2600" b="1" dirty="0">
              <a:effectLst>
                <a:outerShdw blurRad="38100" dist="38100" dir="2700000" algn="tl">
                  <a:srgbClr val="000000">
                    <a:alpha val="43137"/>
                  </a:srgbClr>
                </a:outerShdw>
              </a:effectLst>
              <a:latin typeface="+mj-lt"/>
              <a:ea typeface="+mj-ea"/>
              <a:cs typeface="+mj-cs"/>
            </a:endParaRPr>
          </a:p>
        </p:txBody>
      </p:sp>
      <p:sp>
        <p:nvSpPr>
          <p:cNvPr id="2" name="Rectangle 1"/>
          <p:cNvSpPr/>
          <p:nvPr/>
        </p:nvSpPr>
        <p:spPr>
          <a:xfrm>
            <a:off x="107504" y="587768"/>
            <a:ext cx="3845302" cy="5632311"/>
          </a:xfrm>
          <a:prstGeom prst="rect">
            <a:avLst/>
          </a:prstGeom>
          <a:ln>
            <a:solidFill>
              <a:schemeClr val="accent1"/>
            </a:solidFill>
          </a:ln>
        </p:spPr>
        <p:txBody>
          <a:bodyPr wrap="square">
            <a:spAutoFit/>
          </a:bodyPr>
          <a:lstStyle/>
          <a:p>
            <a:r>
              <a:rPr lang="en-US" dirty="0"/>
              <a:t>&lt;div *</a:t>
            </a:r>
            <a:r>
              <a:rPr lang="en-US" dirty="0" err="1"/>
              <a:t>ngIf</a:t>
            </a:r>
            <a:r>
              <a:rPr lang="en-US" dirty="0" smtClean="0"/>
              <a:t>="</a:t>
            </a:r>
            <a:r>
              <a:rPr lang="en-US" dirty="0" err="1" smtClean="0"/>
              <a:t>Blogs</a:t>
            </a:r>
            <a:r>
              <a:rPr lang="en-US" dirty="0" err="1"/>
              <a:t>?.length</a:t>
            </a:r>
            <a:r>
              <a:rPr lang="en-US" dirty="0"/>
              <a:t> &amp;&amp; !editing"&gt;</a:t>
            </a:r>
          </a:p>
          <a:p>
            <a:r>
              <a:rPr lang="en-US" dirty="0"/>
              <a:t>&lt;div class="container"&gt;</a:t>
            </a:r>
          </a:p>
          <a:p>
            <a:r>
              <a:rPr lang="en-US" dirty="0"/>
              <a:t>&lt;</a:t>
            </a:r>
            <a:r>
              <a:rPr lang="en-US" dirty="0" smtClean="0"/>
              <a:t>h3&gt;Blogs </a:t>
            </a:r>
            <a:r>
              <a:rPr lang="en-US" dirty="0"/>
              <a:t>to have some fun : &lt;/h3&gt;</a:t>
            </a:r>
          </a:p>
          <a:p>
            <a:r>
              <a:rPr lang="en-US" dirty="0"/>
              <a:t>&lt;div class="row"&gt;</a:t>
            </a:r>
          </a:p>
          <a:p>
            <a:r>
              <a:rPr lang="en-US" dirty="0"/>
              <a:t>&lt;div *</a:t>
            </a:r>
            <a:r>
              <a:rPr lang="en-US" dirty="0" err="1"/>
              <a:t>ngFor</a:t>
            </a:r>
            <a:r>
              <a:rPr lang="en-US" dirty="0"/>
              <a:t>="let j of </a:t>
            </a:r>
            <a:r>
              <a:rPr lang="en-US" dirty="0" smtClean="0"/>
              <a:t>Blogs</a:t>
            </a:r>
            <a:r>
              <a:rPr lang="en-US" dirty="0"/>
              <a:t>" class="col-md-4"&gt;</a:t>
            </a:r>
          </a:p>
          <a:p>
            <a:r>
              <a:rPr lang="en-US" dirty="0"/>
              <a:t>&lt;</a:t>
            </a:r>
            <a:r>
              <a:rPr lang="en-US" dirty="0" smtClean="0"/>
              <a:t>app-Blog [Blog]="</a:t>
            </a:r>
            <a:r>
              <a:rPr lang="en-US" dirty="0"/>
              <a:t>j"&gt;</a:t>
            </a:r>
          </a:p>
          <a:p>
            <a:r>
              <a:rPr lang="en-US" dirty="0"/>
              <a:t>&lt;button (click)="delete(j)"&gt;Delete&lt;/button&gt;</a:t>
            </a:r>
          </a:p>
          <a:p>
            <a:r>
              <a:rPr lang="en-US" dirty="0"/>
              <a:t>&lt;button (click)="edit(j)"&gt;Edit&lt;/button&gt;</a:t>
            </a:r>
          </a:p>
          <a:p>
            <a:r>
              <a:rPr lang="en-US" dirty="0"/>
              <a:t>&lt;/</a:t>
            </a:r>
            <a:r>
              <a:rPr lang="en-US" dirty="0" smtClean="0"/>
              <a:t>app-Blog&gt; </a:t>
            </a:r>
            <a:endParaRPr lang="en-US" dirty="0"/>
          </a:p>
          <a:p>
            <a:r>
              <a:rPr lang="en-US" dirty="0"/>
              <a:t>&lt;/div&gt; </a:t>
            </a:r>
          </a:p>
          <a:p>
            <a:r>
              <a:rPr lang="en-US" dirty="0"/>
              <a:t>&lt;/div&gt;</a:t>
            </a:r>
          </a:p>
          <a:p>
            <a:r>
              <a:rPr lang="en-US" dirty="0"/>
              <a:t>&lt;/div&gt;</a:t>
            </a:r>
          </a:p>
          <a:p>
            <a:r>
              <a:rPr lang="en-US" dirty="0"/>
              <a:t>&lt;/div&gt;</a:t>
            </a:r>
          </a:p>
          <a:p>
            <a:r>
              <a:rPr lang="en-US" dirty="0"/>
              <a:t>&lt;h3 class="empty" *</a:t>
            </a:r>
            <a:r>
              <a:rPr lang="en-US" dirty="0" err="1"/>
              <a:t>ngIf</a:t>
            </a:r>
            <a:r>
              <a:rPr lang="en-US" dirty="0" smtClean="0"/>
              <a:t>="!</a:t>
            </a:r>
            <a:r>
              <a:rPr lang="en-US" dirty="0" err="1" smtClean="0"/>
              <a:t>Blogs</a:t>
            </a:r>
            <a:r>
              <a:rPr lang="en-US" dirty="0" err="1"/>
              <a:t>?.length</a:t>
            </a:r>
            <a:r>
              <a:rPr lang="en-US" dirty="0"/>
              <a:t>"&gt;</a:t>
            </a:r>
          </a:p>
          <a:p>
            <a:r>
              <a:rPr lang="en-US" dirty="0"/>
              <a:t>No </a:t>
            </a:r>
            <a:r>
              <a:rPr lang="en-US" dirty="0" smtClean="0"/>
              <a:t>Blogs </a:t>
            </a:r>
            <a:r>
              <a:rPr lang="en-US" dirty="0"/>
              <a:t>to display...</a:t>
            </a:r>
          </a:p>
          <a:p>
            <a:r>
              <a:rPr lang="en-US" dirty="0"/>
              <a:t>&lt;/h3</a:t>
            </a:r>
            <a:r>
              <a:rPr lang="en-US" dirty="0" smtClean="0"/>
              <a:t>&gt;`</a:t>
            </a:r>
            <a:endParaRPr lang="en-US" dirty="0"/>
          </a:p>
        </p:txBody>
      </p:sp>
    </p:spTree>
    <p:extLst>
      <p:ext uri="{BB962C8B-B14F-4D97-AF65-F5344CB8AC3E}">
        <p14:creationId xmlns:p14="http://schemas.microsoft.com/office/powerpoint/2010/main" val="205144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7288" y="1371600"/>
            <a:ext cx="184731" cy="369332"/>
          </a:xfrm>
          <a:prstGeom prst="rect">
            <a:avLst/>
          </a:prstGeom>
          <a:noFill/>
        </p:spPr>
        <p:txBody>
          <a:bodyPr wrap="none" rtlCol="0">
            <a:spAutoFit/>
          </a:bodyPr>
          <a:lstStyle/>
          <a:p>
            <a:endParaRPr lang="en-US"/>
          </a:p>
        </p:txBody>
      </p:sp>
      <p:sp>
        <p:nvSpPr>
          <p:cNvPr id="10" name="Rectangle 9"/>
          <p:cNvSpPr/>
          <p:nvPr/>
        </p:nvSpPr>
        <p:spPr>
          <a:xfrm>
            <a:off x="4438187" y="931942"/>
            <a:ext cx="4291880" cy="4801314"/>
          </a:xfrm>
          <a:prstGeom prst="rect">
            <a:avLst/>
          </a:prstGeom>
          <a:ln>
            <a:solidFill>
              <a:schemeClr val="accent1"/>
            </a:solidFill>
          </a:ln>
        </p:spPr>
        <p:txBody>
          <a:bodyPr wrap="square">
            <a:spAutoFit/>
          </a:bodyPr>
          <a:lstStyle/>
          <a:p>
            <a:r>
              <a:rPr lang="en-US" b="1" dirty="0" err="1" smtClean="0"/>
              <a:t>Bloglist.component.ts</a:t>
            </a:r>
            <a:endParaRPr lang="en-US" b="1" dirty="0" smtClean="0"/>
          </a:p>
          <a:p>
            <a:endParaRPr lang="en-US" dirty="0" smtClean="0"/>
          </a:p>
          <a:p>
            <a:r>
              <a:rPr lang="en-US" dirty="0" err="1" smtClean="0"/>
              <a:t>Blogs:Blog</a:t>
            </a:r>
            <a:r>
              <a:rPr lang="en-US" dirty="0" smtClean="0"/>
              <a:t>[];</a:t>
            </a:r>
            <a:endParaRPr lang="en-US" dirty="0"/>
          </a:p>
          <a:p>
            <a:r>
              <a:rPr lang="en-US" dirty="0" err="1" smtClean="0"/>
              <a:t>Blog:Blog</a:t>
            </a:r>
            <a:r>
              <a:rPr lang="en-US" dirty="0" smtClean="0"/>
              <a:t>;</a:t>
            </a:r>
            <a:endParaRPr lang="en-US" dirty="0"/>
          </a:p>
          <a:p>
            <a:r>
              <a:rPr lang="en-US" dirty="0" err="1"/>
              <a:t>editing:boolean</a:t>
            </a:r>
            <a:r>
              <a:rPr lang="en-US" dirty="0"/>
              <a:t>=false;</a:t>
            </a:r>
          </a:p>
          <a:p>
            <a:r>
              <a:rPr lang="en-US" dirty="0"/>
              <a:t>constructor(private </a:t>
            </a:r>
            <a:r>
              <a:rPr lang="en-US" dirty="0" err="1" smtClean="0"/>
              <a:t>service:BlogService</a:t>
            </a:r>
            <a:r>
              <a:rPr lang="en-US" dirty="0"/>
              <a:t>) {</a:t>
            </a:r>
          </a:p>
          <a:p>
            <a:r>
              <a:rPr lang="en-US" dirty="0" err="1" smtClean="0"/>
              <a:t>this.Blogs</a:t>
            </a:r>
            <a:r>
              <a:rPr lang="en-US" dirty="0" smtClean="0"/>
              <a:t>=[];}</a:t>
            </a:r>
            <a:endParaRPr lang="en-US" dirty="0"/>
          </a:p>
          <a:p>
            <a:r>
              <a:rPr lang="en-US" dirty="0" err="1"/>
              <a:t>ngOnInit</a:t>
            </a:r>
            <a:r>
              <a:rPr lang="en-US" dirty="0"/>
              <a:t>() </a:t>
            </a:r>
            <a:r>
              <a:rPr lang="en-US" dirty="0" smtClean="0"/>
              <a:t>{</a:t>
            </a:r>
            <a:r>
              <a:rPr lang="en-US" dirty="0" err="1" smtClean="0"/>
              <a:t>this.Blogs</a:t>
            </a:r>
            <a:r>
              <a:rPr lang="en-US" dirty="0" smtClean="0"/>
              <a:t>=</a:t>
            </a:r>
            <a:r>
              <a:rPr lang="en-US" dirty="0" err="1" smtClean="0"/>
              <a:t>this.service.getBlogs</a:t>
            </a:r>
            <a:r>
              <a:rPr lang="en-US" dirty="0" smtClean="0"/>
              <a:t>();}</a:t>
            </a:r>
            <a:endParaRPr lang="en-US" dirty="0"/>
          </a:p>
          <a:p>
            <a:r>
              <a:rPr lang="en-US" dirty="0" smtClean="0"/>
              <a:t>delete(Blog)</a:t>
            </a:r>
            <a:endParaRPr lang="en-US" dirty="0"/>
          </a:p>
          <a:p>
            <a:r>
              <a:rPr lang="en-US" dirty="0" smtClean="0"/>
              <a:t>{</a:t>
            </a:r>
            <a:r>
              <a:rPr lang="en-US" dirty="0" err="1" smtClean="0"/>
              <a:t>this.service.deleteBlog</a:t>
            </a:r>
            <a:r>
              <a:rPr lang="en-US" dirty="0" smtClean="0"/>
              <a:t>(Blog);}</a:t>
            </a:r>
            <a:endParaRPr lang="en-US" dirty="0"/>
          </a:p>
          <a:p>
            <a:r>
              <a:rPr lang="en-US" dirty="0" smtClean="0"/>
              <a:t>edit(Blog){</a:t>
            </a:r>
            <a:r>
              <a:rPr lang="en-US" dirty="0" err="1" smtClean="0"/>
              <a:t>this.Blog</a:t>
            </a:r>
            <a:r>
              <a:rPr lang="en-US" dirty="0" smtClean="0"/>
              <a:t> </a:t>
            </a:r>
            <a:r>
              <a:rPr lang="en-US" dirty="0"/>
              <a:t>= </a:t>
            </a:r>
            <a:r>
              <a:rPr lang="en-US" dirty="0" smtClean="0"/>
              <a:t>Blog;</a:t>
            </a:r>
            <a:endParaRPr lang="en-US" dirty="0"/>
          </a:p>
          <a:p>
            <a:r>
              <a:rPr lang="en-US" dirty="0" err="1"/>
              <a:t>this.editing</a:t>
            </a:r>
            <a:r>
              <a:rPr lang="en-US" dirty="0"/>
              <a:t>=true;</a:t>
            </a:r>
          </a:p>
          <a:p>
            <a:r>
              <a:rPr lang="en-US" dirty="0" err="1" smtClean="0"/>
              <a:t>console.log</a:t>
            </a:r>
            <a:r>
              <a:rPr lang="en-US" dirty="0" smtClean="0"/>
              <a:t>(</a:t>
            </a:r>
            <a:r>
              <a:rPr lang="en-US" dirty="0" err="1" smtClean="0"/>
              <a:t>this.Blog</a:t>
            </a:r>
            <a:r>
              <a:rPr lang="en-US" dirty="0" smtClean="0"/>
              <a:t>)}</a:t>
            </a:r>
            <a:endParaRPr lang="en-US" dirty="0"/>
          </a:p>
          <a:p>
            <a:r>
              <a:rPr lang="en-US" dirty="0" err="1"/>
              <a:t>onsubmit</a:t>
            </a:r>
            <a:r>
              <a:rPr lang="en-US" dirty="0"/>
              <a:t>()</a:t>
            </a:r>
          </a:p>
          <a:p>
            <a:r>
              <a:rPr lang="en-US" dirty="0" smtClean="0"/>
              <a:t>{</a:t>
            </a:r>
            <a:r>
              <a:rPr lang="en-US" dirty="0" err="1" smtClean="0"/>
              <a:t>this.editing</a:t>
            </a:r>
            <a:r>
              <a:rPr lang="en-US" dirty="0" smtClean="0"/>
              <a:t>=false</a:t>
            </a:r>
            <a:r>
              <a:rPr lang="en-US" dirty="0"/>
              <a:t>;</a:t>
            </a:r>
          </a:p>
          <a:p>
            <a:r>
              <a:rPr lang="en-US" dirty="0" err="1" smtClean="0"/>
              <a:t>this.service.editBlog</a:t>
            </a:r>
            <a:r>
              <a:rPr lang="en-US" dirty="0" smtClean="0"/>
              <a:t>(</a:t>
            </a:r>
            <a:r>
              <a:rPr lang="en-US" dirty="0" err="1" smtClean="0"/>
              <a:t>this.Blog</a:t>
            </a:r>
            <a:r>
              <a:rPr lang="en-US" dirty="0" smtClean="0"/>
              <a:t>);}</a:t>
            </a:r>
            <a:endParaRPr lang="en-US" dirty="0"/>
          </a:p>
        </p:txBody>
      </p:sp>
      <p:sp>
        <p:nvSpPr>
          <p:cNvPr id="14" name="TextBox 13"/>
          <p:cNvSpPr txBox="1"/>
          <p:nvPr/>
        </p:nvSpPr>
        <p:spPr>
          <a:xfrm>
            <a:off x="179512" y="0"/>
            <a:ext cx="6540765" cy="492443"/>
          </a:xfrm>
          <a:prstGeom prst="rect">
            <a:avLst/>
          </a:prstGeom>
          <a:noFill/>
        </p:spPr>
        <p:txBody>
          <a:bodyPr wrap="none" rtlCol="0">
            <a:spAutoFit/>
          </a:bodyPr>
          <a:lstStyle/>
          <a:p>
            <a:r>
              <a:rPr lang="en-US" sz="2600" b="1" dirty="0" smtClean="0">
                <a:effectLst>
                  <a:outerShdw blurRad="38100" dist="38100" dir="2700000" algn="tl">
                    <a:srgbClr val="000000">
                      <a:alpha val="43137"/>
                    </a:srgbClr>
                  </a:outerShdw>
                </a:effectLst>
                <a:latin typeface="+mj-lt"/>
                <a:ea typeface="+mj-ea"/>
                <a:cs typeface="+mj-cs"/>
              </a:rPr>
              <a:t>Update Form Component and List Component</a:t>
            </a:r>
            <a:endParaRPr lang="en-US" sz="2600" b="1" dirty="0">
              <a:effectLst>
                <a:outerShdw blurRad="38100" dist="38100" dir="2700000" algn="tl">
                  <a:srgbClr val="000000">
                    <a:alpha val="43137"/>
                  </a:srgbClr>
                </a:outerShdw>
              </a:effectLst>
              <a:latin typeface="+mj-lt"/>
              <a:ea typeface="+mj-ea"/>
              <a:cs typeface="+mj-cs"/>
            </a:endParaRPr>
          </a:p>
        </p:txBody>
      </p:sp>
      <p:sp>
        <p:nvSpPr>
          <p:cNvPr id="2" name="Rectangle 1"/>
          <p:cNvSpPr/>
          <p:nvPr/>
        </p:nvSpPr>
        <p:spPr>
          <a:xfrm>
            <a:off x="366658" y="1502782"/>
            <a:ext cx="3845302" cy="2862322"/>
          </a:xfrm>
          <a:prstGeom prst="rect">
            <a:avLst/>
          </a:prstGeom>
          <a:ln>
            <a:solidFill>
              <a:schemeClr val="accent1"/>
            </a:solidFill>
          </a:ln>
        </p:spPr>
        <p:txBody>
          <a:bodyPr wrap="square">
            <a:spAutoFit/>
          </a:bodyPr>
          <a:lstStyle/>
          <a:p>
            <a:r>
              <a:rPr lang="en-US" dirty="0" err="1" smtClean="0"/>
              <a:t>onsubmit</a:t>
            </a:r>
            <a:r>
              <a:rPr lang="en-US" dirty="0" smtClean="0"/>
              <a:t>(</a:t>
            </a:r>
            <a:r>
              <a:rPr lang="en-US" dirty="0" err="1" smtClean="0"/>
              <a:t>Blogform</a:t>
            </a:r>
            <a:r>
              <a:rPr lang="en-US" dirty="0"/>
              <a:t>)</a:t>
            </a:r>
          </a:p>
          <a:p>
            <a:r>
              <a:rPr lang="en-US" dirty="0"/>
              <a:t>{</a:t>
            </a:r>
          </a:p>
          <a:p>
            <a:r>
              <a:rPr lang="en-US" dirty="0"/>
              <a:t>//</a:t>
            </a:r>
            <a:r>
              <a:rPr lang="en-US" dirty="0" err="1"/>
              <a:t>this.submitted</a:t>
            </a:r>
            <a:r>
              <a:rPr lang="en-US" dirty="0"/>
              <a:t> = true;</a:t>
            </a:r>
          </a:p>
          <a:p>
            <a:r>
              <a:rPr lang="en-US" dirty="0" err="1" smtClean="0"/>
              <a:t>console.log</a:t>
            </a:r>
            <a:r>
              <a:rPr lang="en-US" dirty="0" smtClean="0"/>
              <a:t>(</a:t>
            </a:r>
            <a:r>
              <a:rPr lang="en-US" dirty="0" err="1" smtClean="0"/>
              <a:t>Blogform</a:t>
            </a:r>
            <a:r>
              <a:rPr lang="en-US" dirty="0"/>
              <a:t>);</a:t>
            </a:r>
          </a:p>
          <a:p>
            <a:r>
              <a:rPr lang="en-US" dirty="0"/>
              <a:t>let </a:t>
            </a:r>
            <a:r>
              <a:rPr lang="en-US" dirty="0" err="1" smtClean="0"/>
              <a:t>Blogobj</a:t>
            </a:r>
            <a:r>
              <a:rPr lang="en-US" dirty="0" smtClean="0"/>
              <a:t> </a:t>
            </a:r>
            <a:r>
              <a:rPr lang="en-US" dirty="0"/>
              <a:t>= </a:t>
            </a:r>
            <a:r>
              <a:rPr lang="en-US" dirty="0" err="1" smtClean="0"/>
              <a:t>Blogform.value</a:t>
            </a:r>
            <a:r>
              <a:rPr lang="en-US" dirty="0"/>
              <a:t>;</a:t>
            </a:r>
          </a:p>
          <a:p>
            <a:r>
              <a:rPr lang="en-US" dirty="0" err="1" smtClean="0"/>
              <a:t>this.service.addBlog</a:t>
            </a:r>
            <a:r>
              <a:rPr lang="en-US" dirty="0" smtClean="0"/>
              <a:t>(new Blog(</a:t>
            </a:r>
            <a:r>
              <a:rPr lang="en-US" dirty="0" err="1" smtClean="0"/>
              <a:t>Blogobj.setup,Blogobj.line,Blogobj.category</a:t>
            </a:r>
            <a:r>
              <a:rPr lang="en-US" dirty="0"/>
              <a:t>));</a:t>
            </a:r>
          </a:p>
          <a:p>
            <a:r>
              <a:rPr lang="en-US" dirty="0" err="1" smtClean="0"/>
              <a:t>Blogform.reset</a:t>
            </a:r>
            <a:r>
              <a:rPr lang="en-US" dirty="0"/>
              <a:t>();</a:t>
            </a:r>
          </a:p>
          <a:p>
            <a:r>
              <a:rPr lang="en-US" dirty="0"/>
              <a:t>}</a:t>
            </a:r>
          </a:p>
        </p:txBody>
      </p:sp>
    </p:spTree>
    <p:extLst>
      <p:ext uri="{BB962C8B-B14F-4D97-AF65-F5344CB8AC3E}">
        <p14:creationId xmlns:p14="http://schemas.microsoft.com/office/powerpoint/2010/main" val="13461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smtClean="0"/>
              <a:t>Why </a:t>
            </a:r>
            <a:r>
              <a:rPr lang="en-US" b="0" i="1" dirty="0">
                <a:effectLst/>
              </a:rPr>
              <a:t>@Injectable</a:t>
            </a:r>
            <a:r>
              <a:rPr lang="en-US" b="0" i="1" dirty="0" smtClean="0">
                <a:effectLst/>
              </a:rPr>
              <a:t>()</a:t>
            </a:r>
            <a:endParaRPr lang="en-US" dirty="0"/>
          </a:p>
        </p:txBody>
      </p:sp>
      <p:sp>
        <p:nvSpPr>
          <p:cNvPr id="3" name="TextBox 2"/>
          <p:cNvSpPr txBox="1"/>
          <p:nvPr/>
        </p:nvSpPr>
        <p:spPr>
          <a:xfrm>
            <a:off x="395536" y="836712"/>
            <a:ext cx="8208912" cy="3693319"/>
          </a:xfrm>
          <a:prstGeom prst="rect">
            <a:avLst/>
          </a:prstGeom>
          <a:noFill/>
        </p:spPr>
        <p:txBody>
          <a:bodyPr wrap="square" rtlCol="0">
            <a:spAutoFit/>
          </a:bodyPr>
          <a:lstStyle/>
          <a:p>
            <a:pPr marL="285750" indent="-285750">
              <a:buFont typeface="Arial" charset="0"/>
              <a:buChar char="•"/>
            </a:pPr>
            <a:r>
              <a:rPr lang="en-US" dirty="0"/>
              <a:t>M</a:t>
            </a:r>
            <a:r>
              <a:rPr lang="en-US" dirty="0" smtClean="0"/>
              <a:t>arks </a:t>
            </a:r>
            <a:r>
              <a:rPr lang="en-US" dirty="0"/>
              <a:t>a class as available to an injector for </a:t>
            </a:r>
            <a:r>
              <a:rPr lang="en-US" dirty="0" smtClean="0"/>
              <a:t>instantiation</a:t>
            </a:r>
          </a:p>
          <a:p>
            <a:pPr marL="285750" indent="-285750">
              <a:buFont typeface="Arial" charset="0"/>
              <a:buChar char="•"/>
            </a:pPr>
            <a:r>
              <a:rPr lang="en-US" dirty="0" smtClean="0"/>
              <a:t>If the service has an injected dependency, it should have @Injectable.</a:t>
            </a:r>
          </a:p>
          <a:p>
            <a:pPr marL="285750" indent="-285750">
              <a:buFont typeface="Arial" charset="0"/>
              <a:buChar char="•"/>
            </a:pPr>
            <a:r>
              <a:rPr lang="en-US" dirty="0" smtClean="0"/>
              <a:t>Change </a:t>
            </a:r>
            <a:r>
              <a:rPr lang="en-US" dirty="0" err="1" smtClean="0"/>
              <a:t>CourseService</a:t>
            </a:r>
            <a:r>
              <a:rPr lang="en-US" dirty="0" smtClean="0"/>
              <a:t> constructor to have dependency for </a:t>
            </a:r>
            <a:r>
              <a:rPr lang="en-US" dirty="0" err="1" smtClean="0"/>
              <a:t>LoggerService</a:t>
            </a:r>
            <a:r>
              <a:rPr lang="en-US" dirty="0" smtClean="0"/>
              <a:t>.</a:t>
            </a:r>
          </a:p>
          <a:p>
            <a:pPr marL="285750" indent="-285750">
              <a:buFont typeface="Arial" charset="0"/>
              <a:buChar char="•"/>
            </a:pPr>
            <a:r>
              <a:rPr lang="en-US" dirty="0" smtClean="0"/>
              <a:t>Add @Injectable to </a:t>
            </a:r>
            <a:r>
              <a:rPr lang="en-US" dirty="0" err="1" smtClean="0"/>
              <a:t>CourseService</a:t>
            </a:r>
            <a:r>
              <a:rPr lang="en-US" dirty="0" smtClean="0"/>
              <a:t> class as </a:t>
            </a:r>
            <a:r>
              <a:rPr lang="en-US" dirty="0"/>
              <a:t>Angular requires constructor parameter metadata in order to inject a Logger</a:t>
            </a:r>
            <a:r>
              <a:rPr lang="en-US" dirty="0" smtClean="0"/>
              <a:t>.</a:t>
            </a:r>
          </a:p>
          <a:p>
            <a:r>
              <a:rPr lang="en-US" dirty="0"/>
              <a:t>Consider adding @</a:t>
            </a:r>
            <a:r>
              <a:rPr lang="en-US" dirty="0">
                <a:hlinkClick r:id="rId3"/>
              </a:rPr>
              <a:t>Injectable</a:t>
            </a:r>
            <a:r>
              <a:rPr lang="en-US" dirty="0"/>
              <a:t>() to every service class, even those that don't have dependencies and, therefore, do not technically require it. Here's why:</a:t>
            </a:r>
          </a:p>
          <a:p>
            <a:r>
              <a:rPr lang="en-US" b="1" dirty="0"/>
              <a:t>Future proofing:</a:t>
            </a:r>
            <a:r>
              <a:rPr lang="en-US" dirty="0"/>
              <a:t> No need to remember @</a:t>
            </a:r>
            <a:r>
              <a:rPr lang="en-US" dirty="0">
                <a:hlinkClick r:id="rId3"/>
              </a:rPr>
              <a:t>Injectable</a:t>
            </a:r>
            <a:r>
              <a:rPr lang="en-US" dirty="0"/>
              <a:t>() when you add a dependency later.</a:t>
            </a:r>
          </a:p>
          <a:p>
            <a:r>
              <a:rPr lang="en-US" b="1" dirty="0"/>
              <a:t>Consistency:</a:t>
            </a:r>
            <a:r>
              <a:rPr lang="en-US" dirty="0"/>
              <a:t> All services follow the same rules, and you don't have to wonder why a decorator is missing.</a:t>
            </a:r>
          </a:p>
          <a:p>
            <a:pPr marL="285750" indent="-285750">
              <a:buFont typeface="Arial" charset="0"/>
              <a:buChar char="•"/>
            </a:pPr>
            <a:endParaRPr lang="en-US" dirty="0" smtClean="0"/>
          </a:p>
          <a:p>
            <a:pPr marL="285750" indent="-285750">
              <a:buFont typeface="Arial" charset="0"/>
              <a:buChar char="•"/>
            </a:pPr>
            <a:endParaRPr lang="en-US" dirty="0"/>
          </a:p>
        </p:txBody>
      </p:sp>
      <p:sp>
        <p:nvSpPr>
          <p:cNvPr id="4" name="Rectangle 3"/>
          <p:cNvSpPr/>
          <p:nvPr/>
        </p:nvSpPr>
        <p:spPr>
          <a:xfrm>
            <a:off x="1475656" y="4073004"/>
            <a:ext cx="6891282" cy="2308324"/>
          </a:xfrm>
          <a:prstGeom prst="rect">
            <a:avLst/>
          </a:prstGeom>
        </p:spPr>
        <p:txBody>
          <a:bodyPr wrap="square">
            <a:spAutoFit/>
          </a:bodyPr>
          <a:lstStyle/>
          <a:p>
            <a:r>
              <a:rPr lang="en-US" dirty="0">
                <a:latin typeface="Calibri" charset="0"/>
                <a:ea typeface="Calibri" charset="0"/>
                <a:cs typeface="Calibri" charset="0"/>
              </a:rPr>
              <a:t>import {Injectable} from '@angular/core';</a:t>
            </a:r>
          </a:p>
          <a:p>
            <a:r>
              <a:rPr lang="en-US" dirty="0">
                <a:latin typeface="Calibri" charset="0"/>
                <a:ea typeface="Calibri" charset="0"/>
                <a:cs typeface="Calibri" charset="0"/>
              </a:rPr>
              <a:t>import </a:t>
            </a:r>
            <a:r>
              <a:rPr lang="en-US" dirty="0" smtClean="0">
                <a:latin typeface="Calibri" charset="0"/>
                <a:ea typeface="Calibri" charset="0"/>
                <a:cs typeface="Calibri" charset="0"/>
              </a:rPr>
              <a:t>{Blogs</a:t>
            </a:r>
            <a:r>
              <a:rPr lang="en-US" dirty="0" smtClean="0">
                <a:latin typeface="Calibri" charset="0"/>
                <a:ea typeface="Calibri" charset="0"/>
                <a:cs typeface="Calibri" charset="0"/>
              </a:rPr>
              <a:t>} </a:t>
            </a:r>
            <a:r>
              <a:rPr lang="en-US" dirty="0">
                <a:latin typeface="Calibri" charset="0"/>
                <a:ea typeface="Calibri" charset="0"/>
                <a:cs typeface="Calibri" charset="0"/>
              </a:rPr>
              <a:t>from </a:t>
            </a:r>
            <a:r>
              <a:rPr lang="en-US" dirty="0" smtClean="0">
                <a:latin typeface="Calibri" charset="0"/>
                <a:ea typeface="Calibri" charset="0"/>
                <a:cs typeface="Calibri" charset="0"/>
              </a:rPr>
              <a:t>'./</a:t>
            </a:r>
            <a:r>
              <a:rPr lang="en-US" dirty="0" err="1" smtClean="0">
                <a:latin typeface="Calibri" charset="0"/>
                <a:ea typeface="Calibri" charset="0"/>
                <a:cs typeface="Calibri" charset="0"/>
              </a:rPr>
              <a:t>Bloglist</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a:latin typeface="Calibri" charset="0"/>
                <a:ea typeface="Calibri" charset="0"/>
                <a:cs typeface="Calibri" charset="0"/>
              </a:rPr>
              <a:t>import { Logger } from '../logger/</a:t>
            </a:r>
            <a:r>
              <a:rPr lang="en-US" dirty="0" err="1">
                <a:latin typeface="Calibri" charset="0"/>
                <a:ea typeface="Calibri" charset="0"/>
                <a:cs typeface="Calibri" charset="0"/>
              </a:rPr>
              <a:t>logger.service</a:t>
            </a:r>
            <a:r>
              <a:rPr lang="en-US" dirty="0" smtClean="0">
                <a:latin typeface="Calibri" charset="0"/>
                <a:ea typeface="Calibri" charset="0"/>
                <a:cs typeface="Calibri" charset="0"/>
              </a:rPr>
              <a:t>';</a:t>
            </a:r>
            <a:r>
              <a:rPr lang="en-US" dirty="0">
                <a:latin typeface="Calibri" charset="0"/>
                <a:ea typeface="Calibri" charset="0"/>
                <a:cs typeface="Calibri" charset="0"/>
              </a:rPr>
              <a:t/>
            </a:r>
            <a:br>
              <a:rPr lang="en-US" dirty="0">
                <a:latin typeface="Calibri" charset="0"/>
                <a:ea typeface="Calibri" charset="0"/>
                <a:cs typeface="Calibri" charset="0"/>
              </a:rPr>
            </a:br>
            <a:r>
              <a:rPr lang="en-US" dirty="0">
                <a:latin typeface="Calibri" charset="0"/>
                <a:ea typeface="Calibri" charset="0"/>
                <a:cs typeface="Calibri" charset="0"/>
              </a:rPr>
              <a:t>@Injectable()</a:t>
            </a:r>
          </a:p>
          <a:p>
            <a:r>
              <a:rPr lang="en-US" dirty="0">
                <a:latin typeface="Calibri" charset="0"/>
                <a:ea typeface="Calibri" charset="0"/>
                <a:cs typeface="Calibri" charset="0"/>
              </a:rPr>
              <a:t>export class </a:t>
            </a:r>
            <a:r>
              <a:rPr lang="en-US" dirty="0" err="1" smtClean="0">
                <a:latin typeface="Calibri" charset="0"/>
                <a:ea typeface="Calibri" charset="0"/>
                <a:cs typeface="Calibri" charset="0"/>
              </a:rPr>
              <a:t>BlogService</a:t>
            </a:r>
            <a:r>
              <a:rPr lang="en-US" dirty="0">
                <a:latin typeface="Calibri" charset="0"/>
                <a:ea typeface="Calibri" charset="0"/>
                <a:cs typeface="Calibri" charset="0"/>
              </a:rPr>
              <a:t>{</a:t>
            </a:r>
          </a:p>
          <a:p>
            <a:r>
              <a:rPr lang="en-US" dirty="0" smtClean="0">
                <a:latin typeface="Calibri" charset="0"/>
                <a:ea typeface="Calibri" charset="0"/>
                <a:cs typeface="Calibri" charset="0"/>
              </a:rPr>
              <a:t>constructor(private </a:t>
            </a:r>
            <a:r>
              <a:rPr lang="en-US" dirty="0">
                <a:latin typeface="Calibri" charset="0"/>
                <a:ea typeface="Calibri" charset="0"/>
                <a:cs typeface="Calibri" charset="0"/>
              </a:rPr>
              <a:t>logger: Logger) { }</a:t>
            </a:r>
          </a:p>
          <a:p>
            <a:r>
              <a:rPr lang="en-US" dirty="0" err="1" smtClean="0">
                <a:latin typeface="Calibri" charset="0"/>
                <a:ea typeface="Calibri" charset="0"/>
                <a:cs typeface="Calibri" charset="0"/>
              </a:rPr>
              <a:t>getBlogs</a:t>
            </a:r>
            <a:r>
              <a:rPr lang="en-US" dirty="0" smtClean="0">
                <a:latin typeface="Calibri" charset="0"/>
                <a:ea typeface="Calibri" charset="0"/>
                <a:cs typeface="Calibri" charset="0"/>
              </a:rPr>
              <a:t>(){	</a:t>
            </a:r>
            <a:r>
              <a:rPr lang="en-US" dirty="0" err="1" smtClean="0">
                <a:latin typeface="Calibri" charset="0"/>
                <a:ea typeface="Calibri" charset="0"/>
                <a:cs typeface="Calibri" charset="0"/>
              </a:rPr>
              <a:t>this.logger.log</a:t>
            </a:r>
            <a:r>
              <a:rPr lang="en-US" dirty="0">
                <a:latin typeface="Calibri" charset="0"/>
                <a:ea typeface="Calibri" charset="0"/>
                <a:cs typeface="Calibri" charset="0"/>
              </a:rPr>
              <a:t>('Getting </a:t>
            </a:r>
            <a:r>
              <a:rPr lang="en-US" dirty="0" smtClean="0">
                <a:latin typeface="Calibri" charset="0"/>
                <a:ea typeface="Calibri" charset="0"/>
                <a:cs typeface="Calibri" charset="0"/>
              </a:rPr>
              <a:t>Blogs</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smtClean="0">
                <a:latin typeface="Calibri" charset="0"/>
                <a:ea typeface="Calibri" charset="0"/>
                <a:cs typeface="Calibri" charset="0"/>
              </a:rPr>
              <a:t>	return </a:t>
            </a:r>
            <a:r>
              <a:rPr lang="en-US" dirty="0" smtClean="0">
                <a:latin typeface="Calibri" charset="0"/>
                <a:ea typeface="Calibri" charset="0"/>
                <a:cs typeface="Calibri" charset="0"/>
              </a:rPr>
              <a:t>Blogs</a:t>
            </a:r>
            <a:r>
              <a:rPr lang="en-US" dirty="0" smtClean="0">
                <a:latin typeface="Calibri" charset="0"/>
                <a:ea typeface="Calibri" charset="0"/>
                <a:cs typeface="Calibri" charset="0"/>
              </a:rPr>
              <a:t>;	}	}</a:t>
            </a:r>
            <a:endParaRPr lang="en-US" b="0" dirty="0">
              <a:effectLst/>
              <a:latin typeface="Calibri" charset="0"/>
              <a:ea typeface="Calibri" charset="0"/>
              <a:cs typeface="Calibri" charset="0"/>
            </a:endParaRPr>
          </a:p>
        </p:txBody>
      </p:sp>
    </p:spTree>
    <p:extLst>
      <p:ext uri="{BB962C8B-B14F-4D97-AF65-F5344CB8AC3E}">
        <p14:creationId xmlns:p14="http://schemas.microsoft.com/office/powerpoint/2010/main" val="33401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smtClean="0"/>
              <a:t>Injector Tree</a:t>
            </a:r>
            <a:endParaRPr lang="en-US" dirty="0"/>
          </a:p>
        </p:txBody>
      </p:sp>
      <p:pic>
        <p:nvPicPr>
          <p:cNvPr id="2" name="Picture 1"/>
          <p:cNvPicPr>
            <a:picLocks noChangeAspect="1"/>
          </p:cNvPicPr>
          <p:nvPr/>
        </p:nvPicPr>
        <p:blipFill>
          <a:blip r:embed="rId3"/>
          <a:stretch>
            <a:fillRect/>
          </a:stretch>
        </p:blipFill>
        <p:spPr>
          <a:xfrm>
            <a:off x="2304256" y="3985097"/>
            <a:ext cx="4644008" cy="2612255"/>
          </a:xfrm>
          <a:prstGeom prst="rect">
            <a:avLst/>
          </a:prstGeom>
        </p:spPr>
      </p:pic>
      <p:sp>
        <p:nvSpPr>
          <p:cNvPr id="7" name="TextBox 6"/>
          <p:cNvSpPr txBox="1"/>
          <p:nvPr/>
        </p:nvSpPr>
        <p:spPr>
          <a:xfrm>
            <a:off x="395536" y="764704"/>
            <a:ext cx="8208912" cy="3139321"/>
          </a:xfrm>
          <a:prstGeom prst="rect">
            <a:avLst/>
          </a:prstGeom>
          <a:noFill/>
        </p:spPr>
        <p:txBody>
          <a:bodyPr wrap="square" rtlCol="0">
            <a:spAutoFit/>
          </a:bodyPr>
          <a:lstStyle/>
          <a:p>
            <a:pPr marL="285750" indent="-285750">
              <a:buFont typeface="Arial" charset="0"/>
              <a:buChar char="•"/>
            </a:pPr>
            <a:r>
              <a:rPr lang="en-US" dirty="0"/>
              <a:t>An Angular application will have a tree of injectors mirroring the component </a:t>
            </a:r>
            <a:r>
              <a:rPr lang="en-US" dirty="0" smtClean="0"/>
              <a:t>tree.</a:t>
            </a:r>
          </a:p>
          <a:p>
            <a:pPr marL="285750" indent="-285750">
              <a:buFont typeface="Arial" charset="0"/>
              <a:buChar char="•"/>
            </a:pPr>
            <a:r>
              <a:rPr lang="en-US" dirty="0" smtClean="0"/>
              <a:t>We </a:t>
            </a:r>
            <a:r>
              <a:rPr lang="en-US" dirty="0"/>
              <a:t>have a top level parent injector which is attached to our </a:t>
            </a:r>
            <a:r>
              <a:rPr lang="en-US" dirty="0" err="1" smtClean="0"/>
              <a:t>NgModule</a:t>
            </a:r>
            <a:r>
              <a:rPr lang="en-US" dirty="0" smtClean="0"/>
              <a:t>.</a:t>
            </a:r>
          </a:p>
          <a:p>
            <a:pPr marL="285750" indent="-285750">
              <a:buFont typeface="Arial" charset="0"/>
              <a:buChar char="•"/>
            </a:pPr>
            <a:r>
              <a:rPr lang="en-US" dirty="0" smtClean="0"/>
              <a:t>Then </a:t>
            </a:r>
            <a:r>
              <a:rPr lang="en-US" dirty="0"/>
              <a:t>we have child injectors descending in a hierarchy matching the component </a:t>
            </a:r>
            <a:r>
              <a:rPr lang="en-US" dirty="0" smtClean="0"/>
              <a:t>tree.</a:t>
            </a:r>
          </a:p>
          <a:p>
            <a:pPr marL="285750" indent="-285750">
              <a:buFont typeface="Arial" charset="0"/>
              <a:buChar char="•"/>
            </a:pPr>
            <a:r>
              <a:rPr lang="en-US" dirty="0" smtClean="0"/>
              <a:t>So </a:t>
            </a:r>
            <a:r>
              <a:rPr lang="en-US" dirty="0"/>
              <a:t>a parent component will have a child injector stemming from </a:t>
            </a:r>
            <a:r>
              <a:rPr lang="en-US" dirty="0" err="1" smtClean="0"/>
              <a:t>NgModule</a:t>
            </a:r>
            <a:r>
              <a:rPr lang="en-US" dirty="0" smtClean="0"/>
              <a:t>.</a:t>
            </a:r>
          </a:p>
          <a:p>
            <a:pPr marL="285750" indent="-285750">
              <a:buFont typeface="Arial" charset="0"/>
              <a:buChar char="•"/>
            </a:pPr>
            <a:r>
              <a:rPr lang="en-US" dirty="0" smtClean="0"/>
              <a:t>A</a:t>
            </a:r>
            <a:r>
              <a:rPr lang="en-US" dirty="0"/>
              <a:t> child component of parent component will have a child injector stemming from </a:t>
            </a:r>
            <a:r>
              <a:rPr lang="en-US" dirty="0" smtClean="0"/>
              <a:t>Parent.</a:t>
            </a:r>
          </a:p>
          <a:p>
            <a:pPr marL="285750" indent="-285750">
              <a:buFont typeface="Arial" charset="0"/>
              <a:buChar char="•"/>
            </a:pPr>
            <a:r>
              <a:rPr lang="en-US" dirty="0" smtClean="0"/>
              <a:t>We </a:t>
            </a:r>
            <a:r>
              <a:rPr lang="en-US" dirty="0"/>
              <a:t>can configure injectors in Angular by:</a:t>
            </a:r>
          </a:p>
          <a:p>
            <a:pPr lvl="1"/>
            <a:r>
              <a:rPr lang="en-US" dirty="0"/>
              <a:t>providers on </a:t>
            </a:r>
            <a:r>
              <a:rPr lang="en-US" dirty="0" err="1"/>
              <a:t>NgModule</a:t>
            </a:r>
            <a:r>
              <a:rPr lang="en-US" dirty="0"/>
              <a:t>.</a:t>
            </a:r>
          </a:p>
          <a:p>
            <a:pPr lvl="1"/>
            <a:r>
              <a:rPr lang="en-US" dirty="0"/>
              <a:t>providers on Components and Directives.</a:t>
            </a:r>
          </a:p>
          <a:p>
            <a:pPr lvl="1"/>
            <a:r>
              <a:rPr lang="en-US" dirty="0" err="1"/>
              <a:t>viewProviders</a:t>
            </a:r>
            <a:r>
              <a:rPr lang="en-US" dirty="0"/>
              <a:t> on Components.</a:t>
            </a:r>
          </a:p>
        </p:txBody>
      </p:sp>
    </p:spTree>
    <p:extLst>
      <p:ext uri="{BB962C8B-B14F-4D97-AF65-F5344CB8AC3E}">
        <p14:creationId xmlns:p14="http://schemas.microsoft.com/office/powerpoint/2010/main" val="82425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smtClean="0"/>
              <a:t>Injector Tree Example : </a:t>
            </a:r>
            <a:endParaRPr lang="en-US" dirty="0"/>
          </a:p>
        </p:txBody>
      </p:sp>
      <p:sp>
        <p:nvSpPr>
          <p:cNvPr id="3" name="Rectangle 2"/>
          <p:cNvSpPr/>
          <p:nvPr/>
        </p:nvSpPr>
        <p:spPr>
          <a:xfrm>
            <a:off x="251520" y="894730"/>
            <a:ext cx="2736304" cy="646331"/>
          </a:xfrm>
          <a:prstGeom prst="rect">
            <a:avLst/>
          </a:prstGeom>
          <a:ln>
            <a:solidFill>
              <a:schemeClr val="accent1"/>
            </a:solidFill>
          </a:ln>
        </p:spPr>
        <p:txBody>
          <a:bodyPr wrap="square">
            <a:spAutoFit/>
          </a:bodyPr>
          <a:lstStyle/>
          <a:p>
            <a:r>
              <a:rPr lang="en-US" dirty="0">
                <a:latin typeface="Calibri" charset="0"/>
                <a:ea typeface="Calibri" charset="0"/>
                <a:cs typeface="Calibri" charset="0"/>
              </a:rPr>
              <a:t>export class </a:t>
            </a:r>
            <a:r>
              <a:rPr lang="en-US" dirty="0" err="1">
                <a:latin typeface="Calibri" charset="0"/>
                <a:ea typeface="Calibri" charset="0"/>
                <a:cs typeface="Calibri" charset="0"/>
              </a:rPr>
              <a:t>SimpleService</a:t>
            </a:r>
            <a:r>
              <a:rPr lang="en-US" dirty="0">
                <a:latin typeface="Calibri" charset="0"/>
                <a:ea typeface="Calibri" charset="0"/>
                <a:cs typeface="Calibri" charset="0"/>
              </a:rPr>
              <a:t> </a:t>
            </a:r>
            <a:r>
              <a:rPr lang="en-US" dirty="0" smtClean="0">
                <a:latin typeface="Calibri" charset="0"/>
                <a:ea typeface="Calibri" charset="0"/>
                <a:cs typeface="Calibri" charset="0"/>
              </a:rPr>
              <a:t>{value</a:t>
            </a:r>
            <a:r>
              <a:rPr lang="en-US" dirty="0">
                <a:latin typeface="Calibri" charset="0"/>
                <a:ea typeface="Calibri" charset="0"/>
                <a:cs typeface="Calibri" charset="0"/>
              </a:rPr>
              <a:t>: string</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sp>
        <p:nvSpPr>
          <p:cNvPr id="4" name="Rectangle 3"/>
          <p:cNvSpPr/>
          <p:nvPr/>
        </p:nvSpPr>
        <p:spPr>
          <a:xfrm>
            <a:off x="4283968" y="870967"/>
            <a:ext cx="4572000" cy="5078313"/>
          </a:xfrm>
          <a:prstGeom prst="rect">
            <a:avLst/>
          </a:prstGeom>
          <a:ln>
            <a:solidFill>
              <a:schemeClr val="accent1"/>
            </a:solidFill>
          </a:ln>
        </p:spPr>
        <p:txBody>
          <a:bodyPr>
            <a:spAutoFit/>
          </a:bodyPr>
          <a:lstStyle/>
          <a:p>
            <a:r>
              <a:rPr lang="en-US" dirty="0">
                <a:latin typeface="Calibri" charset="0"/>
                <a:ea typeface="Calibri" charset="0"/>
                <a:cs typeface="Calibri" charset="0"/>
              </a:rPr>
              <a:t>@Component</a:t>
            </a:r>
            <a:r>
              <a:rPr lang="en-US" dirty="0" smtClean="0">
                <a:latin typeface="Calibri" charset="0"/>
                <a:ea typeface="Calibri" charset="0"/>
                <a:cs typeface="Calibri" charset="0"/>
              </a:rPr>
              <a:t>({selector</a:t>
            </a:r>
            <a:r>
              <a:rPr lang="en-US" dirty="0">
                <a:latin typeface="Calibri" charset="0"/>
                <a:ea typeface="Calibri" charset="0"/>
                <a:cs typeface="Calibri" charset="0"/>
              </a:rPr>
              <a:t>: '</a:t>
            </a:r>
            <a:r>
              <a:rPr lang="en-US" dirty="0" err="1">
                <a:latin typeface="Calibri" charset="0"/>
                <a:ea typeface="Calibri" charset="0"/>
                <a:cs typeface="Calibri" charset="0"/>
              </a:rPr>
              <a:t>myparent</a:t>
            </a:r>
            <a:r>
              <a:rPr lang="en-US" dirty="0">
                <a:latin typeface="Calibri" charset="0"/>
                <a:ea typeface="Calibri" charset="0"/>
                <a:cs typeface="Calibri" charset="0"/>
              </a:rPr>
              <a:t>',</a:t>
            </a:r>
          </a:p>
          <a:p>
            <a:r>
              <a:rPr lang="en-US" dirty="0">
                <a:latin typeface="Calibri" charset="0"/>
                <a:ea typeface="Calibri" charset="0"/>
                <a:cs typeface="Calibri" charset="0"/>
              </a:rPr>
              <a:t>template: `</a:t>
            </a:r>
          </a:p>
          <a:p>
            <a:r>
              <a:rPr lang="en-US" dirty="0">
                <a:latin typeface="Calibri" charset="0"/>
                <a:ea typeface="Calibri" charset="0"/>
                <a:cs typeface="Calibri" charset="0"/>
              </a:rPr>
              <a:t>&lt;div class="parent</a:t>
            </a:r>
            <a:r>
              <a:rPr lang="en-US" dirty="0" smtClean="0">
                <a:latin typeface="Calibri" charset="0"/>
                <a:ea typeface="Calibri" charset="0"/>
                <a:cs typeface="Calibri" charset="0"/>
              </a:rPr>
              <a:t>"&gt;&lt;</a:t>
            </a:r>
            <a:r>
              <a:rPr lang="en-US" dirty="0">
                <a:latin typeface="Calibri" charset="0"/>
                <a:ea typeface="Calibri" charset="0"/>
                <a:cs typeface="Calibri" charset="0"/>
              </a:rPr>
              <a:t>p&gt;Parent&lt;/p&gt;</a:t>
            </a:r>
          </a:p>
          <a:p>
            <a:r>
              <a:rPr lang="en-US" dirty="0">
                <a:latin typeface="Calibri" charset="0"/>
                <a:ea typeface="Calibri" charset="0"/>
                <a:cs typeface="Calibri" charset="0"/>
              </a:rPr>
              <a:t>&lt;form </a:t>
            </a:r>
            <a:r>
              <a:rPr lang="en-US" dirty="0" err="1">
                <a:latin typeface="Calibri" charset="0"/>
                <a:ea typeface="Calibri" charset="0"/>
                <a:cs typeface="Calibri" charset="0"/>
              </a:rPr>
              <a:t>novalidate</a:t>
            </a:r>
            <a:r>
              <a:rPr lang="en-US" dirty="0">
                <a:latin typeface="Calibri" charset="0"/>
                <a:ea typeface="Calibri" charset="0"/>
                <a:cs typeface="Calibri" charset="0"/>
              </a:rPr>
              <a:t>&gt;</a:t>
            </a:r>
          </a:p>
          <a:p>
            <a:r>
              <a:rPr lang="en-US" dirty="0">
                <a:latin typeface="Calibri" charset="0"/>
                <a:ea typeface="Calibri" charset="0"/>
                <a:cs typeface="Calibri" charset="0"/>
              </a:rPr>
              <a:t>      &lt;div class="form-group"&gt;</a:t>
            </a:r>
          </a:p>
          <a:p>
            <a:r>
              <a:rPr lang="en-US" dirty="0">
                <a:latin typeface="Calibri" charset="0"/>
                <a:ea typeface="Calibri" charset="0"/>
                <a:cs typeface="Calibri" charset="0"/>
              </a:rPr>
              <a:t>      &lt;input type="text</a:t>
            </a:r>
            <a:r>
              <a:rPr lang="en-US" dirty="0" smtClean="0">
                <a:latin typeface="Calibri" charset="0"/>
                <a:ea typeface="Calibri" charset="0"/>
                <a:cs typeface="Calibri" charset="0"/>
              </a:rPr>
              <a:t>"</a:t>
            </a:r>
            <a:r>
              <a:rPr lang="en-US" dirty="0">
                <a:latin typeface="Calibri" charset="0"/>
                <a:ea typeface="Calibri" charset="0"/>
                <a:cs typeface="Calibri" charset="0"/>
              </a:rPr>
              <a:t>  class="form-control"</a:t>
            </a:r>
          </a:p>
          <a:p>
            <a:r>
              <a:rPr lang="en-US" dirty="0">
                <a:latin typeface="Calibri" charset="0"/>
                <a:ea typeface="Calibri" charset="0"/>
                <a:cs typeface="Calibri" charset="0"/>
              </a:rPr>
              <a:t>   </a:t>
            </a:r>
            <a:r>
              <a:rPr lang="en-US" dirty="0" smtClean="0">
                <a:latin typeface="Calibri" charset="0"/>
                <a:ea typeface="Calibri" charset="0"/>
                <a:cs typeface="Calibri" charset="0"/>
              </a:rPr>
              <a:t> </a:t>
            </a:r>
            <a:r>
              <a:rPr lang="en-US" dirty="0">
                <a:latin typeface="Calibri" charset="0"/>
                <a:ea typeface="Calibri" charset="0"/>
                <a:cs typeface="Calibri" charset="0"/>
              </a:rPr>
              <a:t>name="value</a:t>
            </a:r>
            <a:r>
              <a:rPr lang="en-US" dirty="0" smtClean="0">
                <a:latin typeface="Calibri" charset="0"/>
                <a:ea typeface="Calibri" charset="0"/>
                <a:cs typeface="Calibri" charset="0"/>
              </a:rPr>
              <a:t>"</a:t>
            </a:r>
            <a:r>
              <a:rPr lang="en-US" dirty="0">
                <a:latin typeface="Calibri" charset="0"/>
                <a:ea typeface="Calibri" charset="0"/>
                <a:cs typeface="Calibri" charset="0"/>
              </a:rPr>
              <a:t>  [(</a:t>
            </a:r>
            <a:r>
              <a:rPr lang="en-US" dirty="0" err="1">
                <a:latin typeface="Calibri" charset="0"/>
                <a:ea typeface="Calibri" charset="0"/>
                <a:cs typeface="Calibri" charset="0"/>
              </a:rPr>
              <a:t>ngModel</a:t>
            </a:r>
            <a:r>
              <a:rPr lang="en-US" dirty="0">
                <a:latin typeface="Calibri" charset="0"/>
                <a:ea typeface="Calibri" charset="0"/>
                <a:cs typeface="Calibri" charset="0"/>
              </a:rPr>
              <a:t>)]="</a:t>
            </a:r>
            <a:r>
              <a:rPr lang="en-US" dirty="0" err="1" smtClean="0">
                <a:latin typeface="Calibri" charset="0"/>
                <a:ea typeface="Calibri" charset="0"/>
                <a:cs typeface="Calibri" charset="0"/>
              </a:rPr>
              <a:t>service.value</a:t>
            </a:r>
            <a:r>
              <a:rPr lang="en-US" dirty="0" smtClean="0">
                <a:latin typeface="Calibri" charset="0"/>
                <a:ea typeface="Calibri" charset="0"/>
                <a:cs typeface="Calibri" charset="0"/>
              </a:rPr>
              <a:t>"&gt;</a:t>
            </a:r>
            <a:endParaRPr lang="en-US" dirty="0">
              <a:latin typeface="Calibri" charset="0"/>
              <a:ea typeface="Calibri" charset="0"/>
              <a:cs typeface="Calibri" charset="0"/>
            </a:endParaRPr>
          </a:p>
          <a:p>
            <a:r>
              <a:rPr lang="en-US" dirty="0">
                <a:latin typeface="Calibri" charset="0"/>
                <a:ea typeface="Calibri" charset="0"/>
                <a:cs typeface="Calibri" charset="0"/>
              </a:rPr>
              <a:t>    &lt;/div&gt;</a:t>
            </a:r>
          </a:p>
          <a:p>
            <a:r>
              <a:rPr lang="en-US" dirty="0">
                <a:latin typeface="Calibri" charset="0"/>
                <a:ea typeface="Calibri" charset="0"/>
                <a:cs typeface="Calibri" charset="0"/>
              </a:rPr>
              <a:t>&lt;/</a:t>
            </a:r>
            <a:r>
              <a:rPr lang="en-US" dirty="0" smtClean="0">
                <a:latin typeface="Calibri" charset="0"/>
                <a:ea typeface="Calibri" charset="0"/>
                <a:cs typeface="Calibri" charset="0"/>
              </a:rPr>
              <a:t>form&lt;</a:t>
            </a:r>
            <a:r>
              <a:rPr lang="en-US" dirty="0" err="1" smtClean="0">
                <a:latin typeface="Calibri" charset="0"/>
                <a:ea typeface="Calibri" charset="0"/>
                <a:cs typeface="Calibri" charset="0"/>
              </a:rPr>
              <a:t>mychild</a:t>
            </a:r>
            <a:r>
              <a:rPr lang="en-US" dirty="0">
                <a:latin typeface="Calibri" charset="0"/>
                <a:ea typeface="Calibri" charset="0"/>
                <a:cs typeface="Calibri" charset="0"/>
              </a:rPr>
              <a:t>&gt;&lt;/</a:t>
            </a:r>
            <a:r>
              <a:rPr lang="en-US" dirty="0" err="1">
                <a:latin typeface="Calibri" charset="0"/>
                <a:ea typeface="Calibri" charset="0"/>
                <a:cs typeface="Calibri" charset="0"/>
              </a:rPr>
              <a:t>mychild</a:t>
            </a:r>
            <a:r>
              <a:rPr lang="en-US" dirty="0" smtClean="0">
                <a:latin typeface="Calibri" charset="0"/>
                <a:ea typeface="Calibri" charset="0"/>
                <a:cs typeface="Calibri" charset="0"/>
              </a:rPr>
              <a:t>&gt;</a:t>
            </a:r>
            <a:endParaRPr lang="en-US" dirty="0">
              <a:latin typeface="Calibri" charset="0"/>
              <a:ea typeface="Calibri" charset="0"/>
              <a:cs typeface="Calibri" charset="0"/>
            </a:endParaRPr>
          </a:p>
          <a:p>
            <a:r>
              <a:rPr lang="en-US" dirty="0" smtClean="0">
                <a:latin typeface="Calibri" charset="0"/>
                <a:ea typeface="Calibri" charset="0"/>
                <a:cs typeface="Calibri" charset="0"/>
              </a:rPr>
              <a:t>&lt;!--&lt;</a:t>
            </a:r>
            <a:r>
              <a:rPr lang="en-US" dirty="0">
                <a:latin typeface="Calibri" charset="0"/>
                <a:ea typeface="Calibri" charset="0"/>
                <a:cs typeface="Calibri" charset="0"/>
              </a:rPr>
              <a:t>ng-content&gt;&lt;/</a:t>
            </a:r>
            <a:r>
              <a:rPr lang="en-US" dirty="0" smtClean="0">
                <a:latin typeface="Calibri" charset="0"/>
                <a:ea typeface="Calibri" charset="0"/>
                <a:cs typeface="Calibri" charset="0"/>
              </a:rPr>
              <a:t>ng-content&gt;</a:t>
            </a:r>
            <a:r>
              <a:rPr lang="en-US" dirty="0" smtClean="0"/>
              <a:t>--&gt;</a:t>
            </a:r>
            <a:r>
              <a:rPr lang="en-US" dirty="0" smtClean="0">
                <a:latin typeface="Calibri" charset="0"/>
                <a:ea typeface="Calibri" charset="0"/>
                <a:cs typeface="Calibri" charset="0"/>
              </a:rPr>
              <a:t>&lt;/</a:t>
            </a:r>
            <a:r>
              <a:rPr lang="en-US" dirty="0">
                <a:latin typeface="Calibri" charset="0"/>
                <a:ea typeface="Calibri" charset="0"/>
                <a:cs typeface="Calibri" charset="0"/>
              </a:rPr>
              <a:t>div</a:t>
            </a:r>
            <a:r>
              <a:rPr lang="en-US" dirty="0" smtClean="0">
                <a:latin typeface="Calibri" charset="0"/>
                <a:ea typeface="Calibri" charset="0"/>
                <a:cs typeface="Calibri" charset="0"/>
              </a:rPr>
              <a:t>&gt;`,</a:t>
            </a:r>
            <a:endParaRPr lang="en-US" dirty="0">
              <a:latin typeface="Calibri" charset="0"/>
              <a:ea typeface="Calibri" charset="0"/>
              <a:cs typeface="Calibri" charset="0"/>
            </a:endParaRPr>
          </a:p>
          <a:p>
            <a:r>
              <a:rPr lang="en-US" dirty="0">
                <a:latin typeface="Calibri" charset="0"/>
                <a:ea typeface="Calibri" charset="0"/>
                <a:cs typeface="Calibri" charset="0"/>
              </a:rPr>
              <a:t>styles: </a:t>
            </a:r>
            <a:r>
              <a:rPr lang="en-US" dirty="0" smtClean="0">
                <a:latin typeface="Calibri" charset="0"/>
                <a:ea typeface="Calibri" charset="0"/>
                <a:cs typeface="Calibri" charset="0"/>
              </a:rPr>
              <a:t>[`.</a:t>
            </a:r>
            <a:r>
              <a:rPr lang="en-US" dirty="0">
                <a:latin typeface="Calibri" charset="0"/>
                <a:ea typeface="Calibri" charset="0"/>
                <a:cs typeface="Calibri" charset="0"/>
              </a:rPr>
              <a:t>parent </a:t>
            </a:r>
            <a:r>
              <a:rPr lang="en-US" dirty="0" smtClean="0">
                <a:latin typeface="Calibri" charset="0"/>
                <a:ea typeface="Calibri" charset="0"/>
                <a:cs typeface="Calibri" charset="0"/>
              </a:rPr>
              <a:t>{background-color</a:t>
            </a:r>
            <a:r>
              <a:rPr lang="en-US" dirty="0">
                <a:latin typeface="Calibri" charset="0"/>
                <a:ea typeface="Calibri" charset="0"/>
                <a:cs typeface="Calibri" charset="0"/>
              </a:rPr>
              <a:t>: #D1E751;</a:t>
            </a:r>
          </a:p>
          <a:p>
            <a:r>
              <a:rPr lang="en-US" dirty="0">
                <a:latin typeface="Calibri" charset="0"/>
                <a:ea typeface="Calibri" charset="0"/>
                <a:cs typeface="Calibri" charset="0"/>
              </a:rPr>
              <a:t>padding: </a:t>
            </a:r>
            <a:r>
              <a:rPr lang="en-US" dirty="0" smtClean="0">
                <a:latin typeface="Calibri" charset="0"/>
                <a:ea typeface="Calibri" charset="0"/>
                <a:cs typeface="Calibri" charset="0"/>
              </a:rPr>
              <a:t>10px;width:70%;</a:t>
            </a:r>
            <a:r>
              <a:rPr lang="en-US" dirty="0" err="1" smtClean="0">
                <a:latin typeface="Calibri" charset="0"/>
                <a:ea typeface="Calibri" charset="0"/>
                <a:cs typeface="Calibri" charset="0"/>
              </a:rPr>
              <a:t>margin:auto</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a:latin typeface="Calibri" charset="0"/>
                <a:ea typeface="Calibri" charset="0"/>
                <a:cs typeface="Calibri" charset="0"/>
              </a:rPr>
              <a:t>//</a:t>
            </a:r>
            <a:r>
              <a:rPr lang="en-US" dirty="0" err="1">
                <a:latin typeface="Calibri" charset="0"/>
                <a:ea typeface="Calibri" charset="0"/>
                <a:cs typeface="Calibri" charset="0"/>
              </a:rPr>
              <a:t>viewProviders</a:t>
            </a:r>
            <a:r>
              <a:rPr lang="en-US" dirty="0">
                <a:latin typeface="Calibri" charset="0"/>
                <a:ea typeface="Calibri" charset="0"/>
                <a:cs typeface="Calibri" charset="0"/>
              </a:rPr>
              <a:t>: [</a:t>
            </a:r>
            <a:r>
              <a:rPr lang="en-US" dirty="0" err="1">
                <a:latin typeface="Calibri" charset="0"/>
                <a:ea typeface="Calibri" charset="0"/>
                <a:cs typeface="Calibri" charset="0"/>
              </a:rPr>
              <a:t>SimpleService</a:t>
            </a:r>
            <a:r>
              <a:rPr lang="en-US" dirty="0">
                <a:latin typeface="Calibri" charset="0"/>
                <a:ea typeface="Calibri" charset="0"/>
                <a:cs typeface="Calibri" charset="0"/>
              </a:rPr>
              <a:t> ]</a:t>
            </a:r>
          </a:p>
          <a:p>
            <a:r>
              <a:rPr lang="en-US" dirty="0">
                <a:latin typeface="Calibri" charset="0"/>
                <a:ea typeface="Calibri" charset="0"/>
                <a:cs typeface="Calibri" charset="0"/>
              </a:rPr>
              <a:t>providers: [</a:t>
            </a:r>
            <a:r>
              <a:rPr lang="en-US" dirty="0" err="1">
                <a:latin typeface="Calibri" charset="0"/>
                <a:ea typeface="Calibri" charset="0"/>
                <a:cs typeface="Calibri" charset="0"/>
              </a:rPr>
              <a:t>SimpleService</a:t>
            </a:r>
            <a:r>
              <a:rPr lang="en-US" dirty="0">
                <a:latin typeface="Calibri" charset="0"/>
                <a:ea typeface="Calibri" charset="0"/>
                <a:cs typeface="Calibri" charset="0"/>
              </a:rPr>
              <a:t>]</a:t>
            </a:r>
          </a:p>
          <a:p>
            <a:r>
              <a:rPr lang="en-US" dirty="0">
                <a:latin typeface="Calibri" charset="0"/>
                <a:ea typeface="Calibri" charset="0"/>
                <a:cs typeface="Calibri" charset="0"/>
              </a:rPr>
              <a:t>})</a:t>
            </a:r>
          </a:p>
          <a:p>
            <a:r>
              <a:rPr lang="en-US" dirty="0">
                <a:latin typeface="Calibri" charset="0"/>
                <a:ea typeface="Calibri" charset="0"/>
                <a:cs typeface="Calibri" charset="0"/>
              </a:rPr>
              <a:t>export class </a:t>
            </a:r>
            <a:r>
              <a:rPr lang="en-US" dirty="0" err="1">
                <a:latin typeface="Calibri" charset="0"/>
                <a:ea typeface="Calibri" charset="0"/>
                <a:cs typeface="Calibri" charset="0"/>
              </a:rPr>
              <a:t>MyParentComponent</a:t>
            </a:r>
            <a:r>
              <a:rPr lang="en-US" dirty="0">
                <a:latin typeface="Calibri" charset="0"/>
                <a:ea typeface="Calibri" charset="0"/>
                <a:cs typeface="Calibri" charset="0"/>
              </a:rPr>
              <a:t> {</a:t>
            </a:r>
          </a:p>
          <a:p>
            <a:r>
              <a:rPr lang="en-US" dirty="0">
                <a:latin typeface="Calibri" charset="0"/>
                <a:ea typeface="Calibri" charset="0"/>
                <a:cs typeface="Calibri" charset="0"/>
              </a:rPr>
              <a:t>constructor(private service: </a:t>
            </a:r>
            <a:r>
              <a:rPr lang="en-US" dirty="0" err="1">
                <a:latin typeface="Calibri" charset="0"/>
                <a:ea typeface="Calibri" charset="0"/>
                <a:cs typeface="Calibri" charset="0"/>
              </a:rPr>
              <a:t>SimpleService</a:t>
            </a:r>
            <a:r>
              <a:rPr lang="en-US" dirty="0">
                <a:latin typeface="Calibri" charset="0"/>
                <a:ea typeface="Calibri" charset="0"/>
                <a:cs typeface="Calibri" charset="0"/>
              </a:rPr>
              <a:t>) { }</a:t>
            </a:r>
          </a:p>
          <a:p>
            <a:r>
              <a:rPr lang="en-US" dirty="0">
                <a:latin typeface="Calibri" charset="0"/>
                <a:ea typeface="Calibri" charset="0"/>
                <a:cs typeface="Calibri" charset="0"/>
              </a:rPr>
              <a:t>}</a:t>
            </a:r>
            <a:endParaRPr lang="en-US" b="0" dirty="0">
              <a:effectLst/>
              <a:latin typeface="Calibri" charset="0"/>
              <a:ea typeface="Calibri" charset="0"/>
              <a:cs typeface="Calibri" charset="0"/>
            </a:endParaRPr>
          </a:p>
        </p:txBody>
      </p:sp>
      <p:sp>
        <p:nvSpPr>
          <p:cNvPr id="5" name="Rectangle 4"/>
          <p:cNvSpPr/>
          <p:nvPr/>
        </p:nvSpPr>
        <p:spPr>
          <a:xfrm>
            <a:off x="350454" y="1730391"/>
            <a:ext cx="3717490" cy="4801314"/>
          </a:xfrm>
          <a:prstGeom prst="rect">
            <a:avLst/>
          </a:prstGeom>
          <a:ln>
            <a:solidFill>
              <a:schemeClr val="accent1"/>
            </a:solidFill>
          </a:ln>
        </p:spPr>
        <p:txBody>
          <a:bodyPr wrap="square">
            <a:spAutoFit/>
          </a:bodyPr>
          <a:lstStyle/>
          <a:p>
            <a:r>
              <a:rPr lang="en-US" dirty="0">
                <a:latin typeface="Calibri" charset="0"/>
                <a:ea typeface="Calibri" charset="0"/>
                <a:cs typeface="Calibri" charset="0"/>
              </a:rPr>
              <a:t>@Component</a:t>
            </a:r>
            <a:r>
              <a:rPr lang="en-US" dirty="0" smtClean="0">
                <a:latin typeface="Calibri" charset="0"/>
                <a:ea typeface="Calibri" charset="0"/>
                <a:cs typeface="Calibri" charset="0"/>
              </a:rPr>
              <a:t>({selector</a:t>
            </a:r>
            <a:r>
              <a:rPr lang="en-US" dirty="0">
                <a:latin typeface="Calibri" charset="0"/>
                <a:ea typeface="Calibri" charset="0"/>
                <a:cs typeface="Calibri" charset="0"/>
              </a:rPr>
              <a:t>: '</a:t>
            </a:r>
            <a:r>
              <a:rPr lang="en-US" dirty="0" err="1">
                <a:latin typeface="Calibri" charset="0"/>
                <a:ea typeface="Calibri" charset="0"/>
                <a:cs typeface="Calibri" charset="0"/>
              </a:rPr>
              <a:t>mychild</a:t>
            </a:r>
            <a:r>
              <a:rPr lang="en-US" dirty="0">
                <a:latin typeface="Calibri" charset="0"/>
                <a:ea typeface="Calibri" charset="0"/>
                <a:cs typeface="Calibri" charset="0"/>
              </a:rPr>
              <a:t>',</a:t>
            </a:r>
          </a:p>
          <a:p>
            <a:r>
              <a:rPr lang="en-US" dirty="0">
                <a:latin typeface="Calibri" charset="0"/>
                <a:ea typeface="Calibri" charset="0"/>
                <a:cs typeface="Calibri" charset="0"/>
              </a:rPr>
              <a:t>template: </a:t>
            </a:r>
            <a:r>
              <a:rPr lang="en-US" dirty="0" smtClean="0">
                <a:latin typeface="Calibri" charset="0"/>
                <a:ea typeface="Calibri" charset="0"/>
                <a:cs typeface="Calibri" charset="0"/>
              </a:rPr>
              <a:t>`&lt;</a:t>
            </a:r>
            <a:r>
              <a:rPr lang="en-US" dirty="0">
                <a:latin typeface="Calibri" charset="0"/>
                <a:ea typeface="Calibri" charset="0"/>
                <a:cs typeface="Calibri" charset="0"/>
              </a:rPr>
              <a:t>div class="child"&gt;</a:t>
            </a:r>
          </a:p>
          <a:p>
            <a:r>
              <a:rPr lang="en-US" dirty="0">
                <a:latin typeface="Calibri" charset="0"/>
                <a:ea typeface="Calibri" charset="0"/>
                <a:cs typeface="Calibri" charset="0"/>
              </a:rPr>
              <a:t>&lt;p&gt;Child&lt;/p&gt;</a:t>
            </a:r>
          </a:p>
          <a:p>
            <a:r>
              <a:rPr lang="en-US" dirty="0">
                <a:latin typeface="Calibri" charset="0"/>
                <a:ea typeface="Calibri" charset="0"/>
                <a:cs typeface="Calibri" charset="0"/>
              </a:rPr>
              <a:t>Value : {{ </a:t>
            </a:r>
            <a:r>
              <a:rPr lang="en-US" dirty="0" err="1">
                <a:latin typeface="Calibri" charset="0"/>
                <a:ea typeface="Calibri" charset="0"/>
                <a:cs typeface="Calibri" charset="0"/>
              </a:rPr>
              <a:t>service.value</a:t>
            </a:r>
            <a:r>
              <a:rPr lang="en-US" dirty="0">
                <a:latin typeface="Calibri" charset="0"/>
                <a:ea typeface="Calibri" charset="0"/>
                <a:cs typeface="Calibri" charset="0"/>
              </a:rPr>
              <a:t> }}</a:t>
            </a:r>
          </a:p>
          <a:p>
            <a:r>
              <a:rPr lang="en-US" dirty="0">
                <a:latin typeface="Calibri" charset="0"/>
                <a:ea typeface="Calibri" charset="0"/>
                <a:cs typeface="Calibri" charset="0"/>
              </a:rPr>
              <a:t>&lt;/div</a:t>
            </a:r>
            <a:r>
              <a:rPr lang="en-US" dirty="0" smtClean="0">
                <a:latin typeface="Calibri" charset="0"/>
                <a:ea typeface="Calibri" charset="0"/>
                <a:cs typeface="Calibri" charset="0"/>
              </a:rPr>
              <a:t>&gt;`,</a:t>
            </a:r>
            <a:endParaRPr lang="en-US" dirty="0">
              <a:latin typeface="Calibri" charset="0"/>
              <a:ea typeface="Calibri" charset="0"/>
              <a:cs typeface="Calibri" charset="0"/>
            </a:endParaRPr>
          </a:p>
          <a:p>
            <a:r>
              <a:rPr lang="en-US" dirty="0">
                <a:latin typeface="Calibri" charset="0"/>
                <a:ea typeface="Calibri" charset="0"/>
                <a:cs typeface="Calibri" charset="0"/>
              </a:rPr>
              <a:t>styles: </a:t>
            </a:r>
            <a:r>
              <a:rPr lang="en-US" dirty="0" smtClean="0">
                <a:latin typeface="Calibri" charset="0"/>
                <a:ea typeface="Calibri" charset="0"/>
                <a:cs typeface="Calibri" charset="0"/>
              </a:rPr>
              <a:t>[`.</a:t>
            </a:r>
            <a:r>
              <a:rPr lang="en-US" dirty="0">
                <a:latin typeface="Calibri" charset="0"/>
                <a:ea typeface="Calibri" charset="0"/>
                <a:cs typeface="Calibri" charset="0"/>
              </a:rPr>
              <a:t>child {</a:t>
            </a:r>
          </a:p>
          <a:p>
            <a:r>
              <a:rPr lang="en-US" dirty="0">
                <a:latin typeface="Calibri" charset="0"/>
                <a:ea typeface="Calibri" charset="0"/>
                <a:cs typeface="Calibri" charset="0"/>
              </a:rPr>
              <a:t>background-color: #239CDE;</a:t>
            </a:r>
          </a:p>
          <a:p>
            <a:r>
              <a:rPr lang="en-US" dirty="0">
                <a:latin typeface="Calibri" charset="0"/>
                <a:ea typeface="Calibri" charset="0"/>
                <a:cs typeface="Calibri" charset="0"/>
              </a:rPr>
              <a:t>padding: 10px;</a:t>
            </a:r>
          </a:p>
          <a:p>
            <a:r>
              <a:rPr lang="en-US" dirty="0">
                <a:latin typeface="Calibri" charset="0"/>
                <a:ea typeface="Calibri" charset="0"/>
                <a:cs typeface="Calibri" charset="0"/>
              </a:rPr>
              <a:t>}</a:t>
            </a:r>
          </a:p>
          <a:p>
            <a:r>
              <a:rPr lang="en-US" dirty="0">
                <a:latin typeface="Calibri" charset="0"/>
                <a:ea typeface="Calibri" charset="0"/>
                <a:cs typeface="Calibri" charset="0"/>
              </a:rPr>
              <a:t>`],</a:t>
            </a:r>
          </a:p>
          <a:p>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a:latin typeface="Calibri" charset="0"/>
                <a:ea typeface="Calibri" charset="0"/>
                <a:cs typeface="Calibri" charset="0"/>
              </a:rPr>
              <a:t>export class </a:t>
            </a:r>
            <a:r>
              <a:rPr lang="en-US" dirty="0" err="1">
                <a:latin typeface="Calibri" charset="0"/>
                <a:ea typeface="Calibri" charset="0"/>
                <a:cs typeface="Calibri" charset="0"/>
              </a:rPr>
              <a:t>MyChildComponent</a:t>
            </a:r>
            <a:r>
              <a:rPr lang="en-US" dirty="0">
                <a:latin typeface="Calibri" charset="0"/>
                <a:ea typeface="Calibri" charset="0"/>
                <a:cs typeface="Calibri" charset="0"/>
              </a:rPr>
              <a:t> {</a:t>
            </a:r>
          </a:p>
          <a:p>
            <a:r>
              <a:rPr lang="en-US" dirty="0">
                <a:latin typeface="Calibri" charset="0"/>
                <a:ea typeface="Calibri" charset="0"/>
                <a:cs typeface="Calibri" charset="0"/>
              </a:rPr>
              <a:t>constructor(private </a:t>
            </a:r>
            <a:r>
              <a:rPr lang="en-US" dirty="0" err="1">
                <a:latin typeface="Calibri" charset="0"/>
                <a:ea typeface="Calibri" charset="0"/>
                <a:cs typeface="Calibri" charset="0"/>
              </a:rPr>
              <a:t>service:SimpleService</a:t>
            </a:r>
            <a:r>
              <a:rPr lang="en-US" dirty="0">
                <a:latin typeface="Calibri" charset="0"/>
                <a:ea typeface="Calibri" charset="0"/>
                <a:cs typeface="Calibri" charset="0"/>
              </a:rPr>
              <a:t>) { }</a:t>
            </a:r>
          </a:p>
          <a:p>
            <a:r>
              <a:rPr lang="en-US" dirty="0">
                <a:latin typeface="Calibri" charset="0"/>
                <a:ea typeface="Calibri" charset="0"/>
                <a:cs typeface="Calibri" charset="0"/>
              </a:rPr>
              <a:t>}</a:t>
            </a:r>
          </a:p>
          <a:p>
            <a:r>
              <a:rPr lang="en-US" dirty="0">
                <a:latin typeface="Calibri" charset="0"/>
                <a:ea typeface="Calibri" charset="0"/>
                <a:cs typeface="Calibri" charset="0"/>
              </a:rPr>
              <a:t/>
            </a:r>
            <a:br>
              <a:rPr lang="en-US" dirty="0">
                <a:latin typeface="Calibri" charset="0"/>
                <a:ea typeface="Calibri" charset="0"/>
                <a:cs typeface="Calibri" charset="0"/>
              </a:rPr>
            </a:br>
            <a:endParaRPr lang="en-US" b="0" dirty="0">
              <a:effectLst/>
              <a:latin typeface="Calibri" charset="0"/>
              <a:ea typeface="Calibri" charset="0"/>
              <a:cs typeface="Calibri" charset="0"/>
            </a:endParaRPr>
          </a:p>
        </p:txBody>
      </p:sp>
    </p:spTree>
    <p:extLst>
      <p:ext uri="{BB962C8B-B14F-4D97-AF65-F5344CB8AC3E}">
        <p14:creationId xmlns:p14="http://schemas.microsoft.com/office/powerpoint/2010/main" val="125144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dirty="0" err="1" smtClean="0"/>
              <a:t>Javascript</a:t>
            </a:r>
            <a:r>
              <a:rPr lang="en-US" dirty="0" smtClean="0"/>
              <a:t> – Synchronous But?</a:t>
            </a:r>
            <a:endParaRPr lang="en-US" dirty="0"/>
          </a:p>
        </p:txBody>
      </p:sp>
      <p:sp>
        <p:nvSpPr>
          <p:cNvPr id="5" name="TextBox 4"/>
          <p:cNvSpPr txBox="1"/>
          <p:nvPr/>
        </p:nvSpPr>
        <p:spPr>
          <a:xfrm>
            <a:off x="523280" y="980728"/>
            <a:ext cx="8225184" cy="646331"/>
          </a:xfrm>
          <a:prstGeom prst="rect">
            <a:avLst/>
          </a:prstGeom>
          <a:noFill/>
        </p:spPr>
        <p:txBody>
          <a:bodyPr wrap="square" rtlCol="0">
            <a:spAutoFit/>
          </a:bodyPr>
          <a:lstStyle/>
          <a:p>
            <a:pPr marL="285750" indent="-285750" fontAlgn="base">
              <a:buFont typeface="Arial" charset="0"/>
              <a:buChar char="•"/>
            </a:pPr>
            <a:r>
              <a:rPr lang="en-US" smtClean="0"/>
              <a:t>But </a:t>
            </a:r>
            <a:r>
              <a:rPr lang="en-US" dirty="0" smtClean="0"/>
              <a:t>it's </a:t>
            </a:r>
            <a:r>
              <a:rPr lang="en-US" dirty="0"/>
              <a:t>possible that the events happened before we started listening for them, so we need to work around that using the "complete" property of images</a:t>
            </a:r>
            <a:r>
              <a:rPr lang="en-US" dirty="0" smtClean="0"/>
              <a:t>:</a:t>
            </a:r>
            <a:endParaRPr lang="en-US" dirty="0"/>
          </a:p>
        </p:txBody>
      </p:sp>
      <p:sp>
        <p:nvSpPr>
          <p:cNvPr id="7" name="Rectangle 6"/>
          <p:cNvSpPr/>
          <p:nvPr/>
        </p:nvSpPr>
        <p:spPr>
          <a:xfrm>
            <a:off x="1061864" y="1844824"/>
            <a:ext cx="7614592" cy="1200329"/>
          </a:xfrm>
          <a:prstGeom prst="rect">
            <a:avLst/>
          </a:prstGeom>
        </p:spPr>
        <p:txBody>
          <a:bodyPr wrap="square">
            <a:spAutoFit/>
          </a:bodyPr>
          <a:lstStyle/>
          <a:p>
            <a:r>
              <a:rPr lang="en-US" dirty="0">
                <a:solidFill>
                  <a:srgbClr val="3B78E7"/>
                </a:solidFill>
              </a:rPr>
              <a:t>function</a:t>
            </a:r>
            <a:r>
              <a:rPr lang="en-US" dirty="0"/>
              <a:t> loaded() </a:t>
            </a:r>
            <a:r>
              <a:rPr lang="en-US" dirty="0" smtClean="0"/>
              <a:t>{ </a:t>
            </a:r>
            <a:r>
              <a:rPr lang="en-US" dirty="0" smtClean="0">
                <a:solidFill>
                  <a:srgbClr val="D81B60"/>
                </a:solidFill>
              </a:rPr>
              <a:t>// </a:t>
            </a:r>
            <a:r>
              <a:rPr lang="en-US" dirty="0">
                <a:solidFill>
                  <a:srgbClr val="D81B60"/>
                </a:solidFill>
              </a:rPr>
              <a:t>woo </a:t>
            </a:r>
            <a:r>
              <a:rPr lang="en-US" dirty="0" err="1">
                <a:solidFill>
                  <a:srgbClr val="D81B60"/>
                </a:solidFill>
              </a:rPr>
              <a:t>yey</a:t>
            </a:r>
            <a:r>
              <a:rPr lang="en-US" dirty="0">
                <a:solidFill>
                  <a:srgbClr val="D81B60"/>
                </a:solidFill>
              </a:rPr>
              <a:t> image </a:t>
            </a:r>
            <a:r>
              <a:rPr lang="en-US" dirty="0" smtClean="0">
                <a:solidFill>
                  <a:srgbClr val="D81B60"/>
                </a:solidFill>
              </a:rPr>
              <a:t>loaded</a:t>
            </a:r>
            <a:r>
              <a:rPr lang="en-US" dirty="0" smtClean="0"/>
              <a:t>}</a:t>
            </a:r>
            <a:r>
              <a:rPr lang="en-US" dirty="0"/>
              <a:t/>
            </a:r>
            <a:br>
              <a:rPr lang="en-US" dirty="0"/>
            </a:br>
            <a:r>
              <a:rPr lang="en-US" dirty="0">
                <a:solidFill>
                  <a:srgbClr val="3B78E7"/>
                </a:solidFill>
              </a:rPr>
              <a:t>if</a:t>
            </a:r>
            <a:r>
              <a:rPr lang="en-US" dirty="0"/>
              <a:t> (img1.complete) </a:t>
            </a:r>
            <a:r>
              <a:rPr lang="en-US" dirty="0" smtClean="0"/>
              <a:t>{ loaded();  }</a:t>
            </a:r>
            <a:r>
              <a:rPr lang="en-US" dirty="0"/>
              <a:t/>
            </a:r>
            <a:br>
              <a:rPr lang="en-US" dirty="0"/>
            </a:br>
            <a:r>
              <a:rPr lang="en-US" dirty="0">
                <a:solidFill>
                  <a:srgbClr val="3B78E7"/>
                </a:solidFill>
              </a:rPr>
              <a:t>else</a:t>
            </a:r>
            <a:r>
              <a:rPr lang="en-US" dirty="0"/>
              <a:t> </a:t>
            </a:r>
            <a:r>
              <a:rPr lang="en-US" dirty="0" smtClean="0"/>
              <a:t>{</a:t>
            </a:r>
            <a:r>
              <a:rPr lang="en-US" dirty="0"/>
              <a:t>  img1.addEventListener(</a:t>
            </a:r>
            <a:r>
              <a:rPr lang="en-US" dirty="0">
                <a:solidFill>
                  <a:srgbClr val="0D904F"/>
                </a:solidFill>
              </a:rPr>
              <a:t>'load'</a:t>
            </a:r>
            <a:r>
              <a:rPr lang="en-US" dirty="0"/>
              <a:t>, loaded</a:t>
            </a:r>
            <a:r>
              <a:rPr lang="en-US" dirty="0" smtClean="0"/>
              <a:t>);  }</a:t>
            </a:r>
            <a:r>
              <a:rPr lang="en-US" dirty="0"/>
              <a:t/>
            </a:r>
            <a:br>
              <a:rPr lang="en-US" dirty="0"/>
            </a:br>
            <a:r>
              <a:rPr lang="en-US" dirty="0"/>
              <a:t>img1.addEventListener(</a:t>
            </a:r>
            <a:r>
              <a:rPr lang="en-US" dirty="0">
                <a:solidFill>
                  <a:srgbClr val="0D904F"/>
                </a:solidFill>
              </a:rPr>
              <a:t>'error'</a:t>
            </a:r>
            <a:r>
              <a:rPr lang="en-US" dirty="0"/>
              <a:t>, </a:t>
            </a:r>
            <a:r>
              <a:rPr lang="en-US" dirty="0">
                <a:solidFill>
                  <a:srgbClr val="3B78E7"/>
                </a:solidFill>
              </a:rPr>
              <a:t>function</a:t>
            </a:r>
            <a:r>
              <a:rPr lang="en-US" dirty="0"/>
              <a:t>() </a:t>
            </a:r>
            <a:r>
              <a:rPr lang="en-US" dirty="0" smtClean="0"/>
              <a:t>{ </a:t>
            </a:r>
            <a:r>
              <a:rPr lang="en-US" dirty="0" smtClean="0">
                <a:solidFill>
                  <a:srgbClr val="D81B60"/>
                </a:solidFill>
              </a:rPr>
              <a:t>// </a:t>
            </a:r>
            <a:r>
              <a:rPr lang="en-US" dirty="0">
                <a:solidFill>
                  <a:srgbClr val="D81B60"/>
                </a:solidFill>
              </a:rPr>
              <a:t>argh everything's </a:t>
            </a:r>
            <a:r>
              <a:rPr lang="en-US" dirty="0" smtClean="0">
                <a:solidFill>
                  <a:srgbClr val="D81B60"/>
                </a:solidFill>
              </a:rPr>
              <a:t>broken</a:t>
            </a:r>
            <a:r>
              <a:rPr lang="en-US" dirty="0" smtClean="0"/>
              <a:t> });</a:t>
            </a:r>
            <a:endParaRPr lang="en-US" dirty="0"/>
          </a:p>
        </p:txBody>
      </p:sp>
      <p:sp>
        <p:nvSpPr>
          <p:cNvPr id="8" name="TextBox 7"/>
          <p:cNvSpPr txBox="1"/>
          <p:nvPr/>
        </p:nvSpPr>
        <p:spPr>
          <a:xfrm>
            <a:off x="539552" y="3501008"/>
            <a:ext cx="8092682" cy="1200329"/>
          </a:xfrm>
          <a:prstGeom prst="rect">
            <a:avLst/>
          </a:prstGeom>
          <a:noFill/>
        </p:spPr>
        <p:txBody>
          <a:bodyPr wrap="square" rtlCol="0">
            <a:spAutoFit/>
          </a:bodyPr>
          <a:lstStyle/>
          <a:p>
            <a:pPr marL="285750" indent="-285750">
              <a:buFont typeface="Arial" charset="0"/>
              <a:buChar char="•"/>
            </a:pPr>
            <a:r>
              <a:rPr lang="en-US" dirty="0"/>
              <a:t>This doesn't catch images that </a:t>
            </a:r>
            <a:r>
              <a:rPr lang="en-US" dirty="0" err="1"/>
              <a:t>error'd</a:t>
            </a:r>
            <a:r>
              <a:rPr lang="en-US" dirty="0"/>
              <a:t> before we got a chance to listen for them; unfortunately the DOM doesn't give us a way to do that. </a:t>
            </a:r>
            <a:endParaRPr lang="en-US" dirty="0" smtClean="0"/>
          </a:p>
          <a:p>
            <a:pPr marL="285750" indent="-285750">
              <a:buFont typeface="Arial" charset="0"/>
              <a:buChar char="•"/>
            </a:pPr>
            <a:r>
              <a:rPr lang="en-US" dirty="0" smtClean="0"/>
              <a:t>Also</a:t>
            </a:r>
            <a:r>
              <a:rPr lang="en-US" dirty="0"/>
              <a:t>, this is loading one image, things get even more complex if we want to know when a set of images have loaded.</a:t>
            </a:r>
          </a:p>
        </p:txBody>
      </p:sp>
    </p:spTree>
    <p:extLst>
      <p:ext uri="{BB962C8B-B14F-4D97-AF65-F5344CB8AC3E}">
        <p14:creationId xmlns:p14="http://schemas.microsoft.com/office/powerpoint/2010/main" val="165596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a:effectLst/>
              </a:rPr>
              <a:t>Events aren't always the best way</a:t>
            </a:r>
          </a:p>
        </p:txBody>
      </p:sp>
      <p:sp>
        <p:nvSpPr>
          <p:cNvPr id="5" name="TextBox 4"/>
          <p:cNvSpPr txBox="1"/>
          <p:nvPr/>
        </p:nvSpPr>
        <p:spPr>
          <a:xfrm>
            <a:off x="523280" y="692696"/>
            <a:ext cx="8225184" cy="2031325"/>
          </a:xfrm>
          <a:prstGeom prst="rect">
            <a:avLst/>
          </a:prstGeom>
          <a:noFill/>
        </p:spPr>
        <p:txBody>
          <a:bodyPr wrap="square" rtlCol="0">
            <a:spAutoFit/>
          </a:bodyPr>
          <a:lstStyle/>
          <a:p>
            <a:pPr marL="285750" indent="-285750">
              <a:buFont typeface="Arial" charset="0"/>
              <a:buChar char="•"/>
            </a:pPr>
            <a:r>
              <a:rPr lang="en-US" dirty="0" smtClean="0"/>
              <a:t>Events </a:t>
            </a:r>
            <a:r>
              <a:rPr lang="en-US" dirty="0"/>
              <a:t>are great for things that can happen multiple times on the same object—</a:t>
            </a:r>
            <a:r>
              <a:rPr lang="en-US" dirty="0" err="1"/>
              <a:t>keyup</a:t>
            </a:r>
            <a:r>
              <a:rPr lang="en-US" dirty="0"/>
              <a:t>, </a:t>
            </a:r>
            <a:r>
              <a:rPr lang="en-US" dirty="0" err="1"/>
              <a:t>touchstart</a:t>
            </a:r>
            <a:r>
              <a:rPr lang="en-US" dirty="0"/>
              <a:t> etc. </a:t>
            </a:r>
            <a:endParaRPr lang="en-US" dirty="0" smtClean="0"/>
          </a:p>
          <a:p>
            <a:pPr marL="285750" indent="-285750">
              <a:buFont typeface="Arial" charset="0"/>
              <a:buChar char="•"/>
            </a:pPr>
            <a:r>
              <a:rPr lang="en-US" dirty="0" smtClean="0"/>
              <a:t>With </a:t>
            </a:r>
            <a:r>
              <a:rPr lang="en-US" dirty="0"/>
              <a:t>those events you don't really care about what happened before you attached the listener. </a:t>
            </a:r>
            <a:endParaRPr lang="en-US" dirty="0" smtClean="0"/>
          </a:p>
          <a:p>
            <a:pPr marL="285750" indent="-285750">
              <a:buFont typeface="Arial" charset="0"/>
              <a:buChar char="•"/>
            </a:pPr>
            <a:r>
              <a:rPr lang="en-US" dirty="0" smtClean="0"/>
              <a:t>But </a:t>
            </a:r>
            <a:r>
              <a:rPr lang="en-US" dirty="0"/>
              <a:t>when it comes to </a:t>
            </a:r>
            <a:r>
              <a:rPr lang="en-US" dirty="0" err="1"/>
              <a:t>async</a:t>
            </a:r>
            <a:r>
              <a:rPr lang="en-US" dirty="0"/>
              <a:t> success/failure, ideally you want something like this:</a:t>
            </a:r>
          </a:p>
          <a:p>
            <a:pPr marL="285750" indent="-285750">
              <a:buFont typeface="Arial" charset="0"/>
              <a:buChar char="•"/>
            </a:pPr>
            <a:r>
              <a:rPr lang="en-US" dirty="0" smtClean="0"/>
              <a:t>This </a:t>
            </a:r>
            <a:r>
              <a:rPr lang="en-US" dirty="0"/>
              <a:t>is what promises do, but with better naming. If HTML image elements had a "ready" method that returned a promise, we could do this</a:t>
            </a:r>
            <a:r>
              <a:rPr lang="en-US" dirty="0" smtClean="0"/>
              <a:t>:</a:t>
            </a:r>
            <a:endParaRPr lang="en-US" dirty="0"/>
          </a:p>
        </p:txBody>
      </p:sp>
      <p:sp>
        <p:nvSpPr>
          <p:cNvPr id="2" name="Rectangle 1"/>
          <p:cNvSpPr/>
          <p:nvPr/>
        </p:nvSpPr>
        <p:spPr>
          <a:xfrm>
            <a:off x="603424" y="2856963"/>
            <a:ext cx="4544640" cy="3693319"/>
          </a:xfrm>
          <a:prstGeom prst="rect">
            <a:avLst/>
          </a:prstGeom>
          <a:ln>
            <a:solidFill>
              <a:schemeClr val="accent1"/>
            </a:solidFill>
          </a:ln>
        </p:spPr>
        <p:txBody>
          <a:bodyPr wrap="square">
            <a:spAutoFit/>
          </a:bodyPr>
          <a:lstStyle/>
          <a:p>
            <a:r>
              <a:rPr lang="en-US" dirty="0"/>
              <a:t>img1.callThisIfLoadedOrWhenLoaded(</a:t>
            </a:r>
            <a:r>
              <a:rPr lang="en-US" dirty="0">
                <a:solidFill>
                  <a:srgbClr val="3B78E7"/>
                </a:solidFill>
              </a:rPr>
              <a:t>function</a:t>
            </a:r>
            <a:r>
              <a:rPr lang="en-US" dirty="0"/>
              <a:t>() {</a:t>
            </a:r>
            <a:br>
              <a:rPr lang="en-US" dirty="0"/>
            </a:br>
            <a:r>
              <a:rPr lang="en-US" dirty="0"/>
              <a:t>  </a:t>
            </a:r>
            <a:r>
              <a:rPr lang="en-US" dirty="0">
                <a:solidFill>
                  <a:srgbClr val="D81B60"/>
                </a:solidFill>
              </a:rPr>
              <a:t>// loaded</a:t>
            </a:r>
            <a:r>
              <a:rPr lang="en-US" dirty="0"/>
              <a:t/>
            </a:r>
            <a:br>
              <a:rPr lang="en-US" dirty="0"/>
            </a:br>
            <a:r>
              <a:rPr lang="en-US" dirty="0"/>
              <a:t>}).</a:t>
            </a:r>
            <a:r>
              <a:rPr lang="en-US" dirty="0" err="1"/>
              <a:t>orIfFailedCallThis</a:t>
            </a:r>
            <a:r>
              <a:rPr lang="en-US" dirty="0"/>
              <a:t>(</a:t>
            </a:r>
            <a:r>
              <a:rPr lang="en-US" dirty="0">
                <a:solidFill>
                  <a:srgbClr val="3B78E7"/>
                </a:solidFill>
              </a:rPr>
              <a:t>function</a:t>
            </a:r>
            <a:r>
              <a:rPr lang="en-US" dirty="0"/>
              <a:t>() {</a:t>
            </a:r>
            <a:br>
              <a:rPr lang="en-US" dirty="0"/>
            </a:br>
            <a:r>
              <a:rPr lang="en-US" dirty="0"/>
              <a:t>  </a:t>
            </a:r>
            <a:r>
              <a:rPr lang="en-US" dirty="0">
                <a:solidFill>
                  <a:srgbClr val="D81B60"/>
                </a:solidFill>
              </a:rPr>
              <a:t>// failed</a:t>
            </a:r>
            <a:r>
              <a:rPr lang="en-US" dirty="0"/>
              <a:t/>
            </a:r>
            <a:br>
              <a:rPr lang="en-US" dirty="0"/>
            </a:br>
            <a:r>
              <a:rPr lang="en-US" dirty="0" smtClean="0"/>
              <a:t>});</a:t>
            </a:r>
            <a:r>
              <a:rPr lang="en-US" dirty="0"/>
              <a:t/>
            </a:r>
            <a:br>
              <a:rPr lang="en-US" dirty="0"/>
            </a:br>
            <a:r>
              <a:rPr lang="en-US" dirty="0">
                <a:solidFill>
                  <a:srgbClr val="D81B60"/>
                </a:solidFill>
              </a:rPr>
              <a:t>// and…</a:t>
            </a:r>
            <a:r>
              <a:rPr lang="en-US" dirty="0"/>
              <a:t/>
            </a:r>
            <a:br>
              <a:rPr lang="en-US" dirty="0"/>
            </a:br>
            <a:r>
              <a:rPr lang="en-US" dirty="0" err="1"/>
              <a:t>whenAllTheseHaveLoaded</a:t>
            </a:r>
            <a:r>
              <a:rPr lang="en-US" dirty="0"/>
              <a:t>([img1, img2]).</a:t>
            </a:r>
            <a:r>
              <a:rPr lang="en-US" dirty="0" err="1"/>
              <a:t>callThis</a:t>
            </a:r>
            <a:r>
              <a:rPr lang="en-US" dirty="0"/>
              <a:t>(</a:t>
            </a:r>
            <a:r>
              <a:rPr lang="en-US" dirty="0">
                <a:solidFill>
                  <a:srgbClr val="3B78E7"/>
                </a:solidFill>
              </a:rPr>
              <a:t>function</a:t>
            </a:r>
            <a:r>
              <a:rPr lang="en-US" dirty="0"/>
              <a:t>() {</a:t>
            </a:r>
            <a:br>
              <a:rPr lang="en-US" dirty="0"/>
            </a:br>
            <a:r>
              <a:rPr lang="en-US" dirty="0"/>
              <a:t>  </a:t>
            </a:r>
            <a:r>
              <a:rPr lang="en-US" dirty="0">
                <a:solidFill>
                  <a:srgbClr val="D81B60"/>
                </a:solidFill>
              </a:rPr>
              <a:t>// all loaded</a:t>
            </a:r>
            <a:r>
              <a:rPr lang="en-US" dirty="0"/>
              <a:t/>
            </a:r>
            <a:br>
              <a:rPr lang="en-US" dirty="0"/>
            </a:br>
            <a:r>
              <a:rPr lang="en-US" dirty="0"/>
              <a:t>}).</a:t>
            </a:r>
            <a:r>
              <a:rPr lang="en-US" dirty="0" err="1"/>
              <a:t>orIfSomeFailedCallThis</a:t>
            </a:r>
            <a:r>
              <a:rPr lang="en-US" dirty="0"/>
              <a:t>(</a:t>
            </a:r>
            <a:r>
              <a:rPr lang="en-US" dirty="0">
                <a:solidFill>
                  <a:srgbClr val="3B78E7"/>
                </a:solidFill>
              </a:rPr>
              <a:t>function</a:t>
            </a:r>
            <a:r>
              <a:rPr lang="en-US" dirty="0"/>
              <a:t>() {</a:t>
            </a:r>
            <a:br>
              <a:rPr lang="en-US" dirty="0"/>
            </a:br>
            <a:r>
              <a:rPr lang="en-US" dirty="0"/>
              <a:t>  </a:t>
            </a:r>
            <a:r>
              <a:rPr lang="en-US" dirty="0">
                <a:solidFill>
                  <a:srgbClr val="D81B60"/>
                </a:solidFill>
              </a:rPr>
              <a:t>// one or more failed</a:t>
            </a:r>
            <a:r>
              <a:rPr lang="en-US" dirty="0"/>
              <a:t/>
            </a:r>
            <a:br>
              <a:rPr lang="en-US" dirty="0"/>
            </a:br>
            <a:r>
              <a:rPr lang="en-US" dirty="0" smtClean="0"/>
              <a:t>});</a:t>
            </a:r>
            <a:endParaRPr lang="en-US" dirty="0"/>
          </a:p>
        </p:txBody>
      </p:sp>
      <p:sp>
        <p:nvSpPr>
          <p:cNvPr id="3" name="Rectangle 2"/>
          <p:cNvSpPr/>
          <p:nvPr/>
        </p:nvSpPr>
        <p:spPr>
          <a:xfrm>
            <a:off x="5292080" y="2856963"/>
            <a:ext cx="3312368" cy="3693319"/>
          </a:xfrm>
          <a:prstGeom prst="rect">
            <a:avLst/>
          </a:prstGeom>
          <a:ln>
            <a:solidFill>
              <a:schemeClr val="accent1"/>
            </a:solidFill>
          </a:ln>
        </p:spPr>
        <p:txBody>
          <a:bodyPr wrap="square">
            <a:spAutoFit/>
          </a:bodyPr>
          <a:lstStyle/>
          <a:p>
            <a:r>
              <a:rPr lang="en-US" dirty="0"/>
              <a:t>img1.ready().</a:t>
            </a:r>
            <a:r>
              <a:rPr lang="en-US" dirty="0">
                <a:solidFill>
                  <a:srgbClr val="3B78E7"/>
                </a:solidFill>
              </a:rPr>
              <a:t>then</a:t>
            </a:r>
            <a:r>
              <a:rPr lang="en-US" dirty="0"/>
              <a:t>(</a:t>
            </a:r>
            <a:r>
              <a:rPr lang="en-US" dirty="0">
                <a:solidFill>
                  <a:srgbClr val="3B78E7"/>
                </a:solidFill>
              </a:rPr>
              <a:t>function</a:t>
            </a:r>
            <a:r>
              <a:rPr lang="en-US" dirty="0"/>
              <a:t>() {</a:t>
            </a:r>
            <a:br>
              <a:rPr lang="en-US" dirty="0"/>
            </a:br>
            <a:r>
              <a:rPr lang="en-US" dirty="0"/>
              <a:t>  </a:t>
            </a:r>
            <a:r>
              <a:rPr lang="en-US" dirty="0">
                <a:solidFill>
                  <a:srgbClr val="D81B60"/>
                </a:solidFill>
              </a:rPr>
              <a:t>// loaded</a:t>
            </a:r>
            <a:r>
              <a:rPr lang="en-US" dirty="0"/>
              <a:t/>
            </a:r>
            <a:br>
              <a:rPr lang="en-US" dirty="0"/>
            </a:br>
            <a:r>
              <a:rPr lang="en-US" dirty="0"/>
              <a:t>}, </a:t>
            </a:r>
            <a:r>
              <a:rPr lang="en-US" dirty="0">
                <a:solidFill>
                  <a:srgbClr val="3B78E7"/>
                </a:solidFill>
              </a:rPr>
              <a:t>function</a:t>
            </a:r>
            <a:r>
              <a:rPr lang="en-US" dirty="0"/>
              <a:t>() {</a:t>
            </a:r>
            <a:br>
              <a:rPr lang="en-US" dirty="0"/>
            </a:br>
            <a:r>
              <a:rPr lang="en-US" dirty="0"/>
              <a:t>  </a:t>
            </a:r>
            <a:r>
              <a:rPr lang="en-US" dirty="0">
                <a:solidFill>
                  <a:srgbClr val="D81B60"/>
                </a:solidFill>
              </a:rPr>
              <a:t>// failed</a:t>
            </a:r>
            <a:r>
              <a:rPr lang="en-US" dirty="0"/>
              <a:t/>
            </a:r>
            <a:br>
              <a:rPr lang="en-US" dirty="0"/>
            </a:br>
            <a:r>
              <a:rPr lang="en-US" dirty="0"/>
              <a:t>});</a:t>
            </a:r>
            <a:br>
              <a:rPr lang="en-US" dirty="0"/>
            </a:br>
            <a:r>
              <a:rPr lang="en-US" dirty="0"/>
              <a:t/>
            </a:r>
            <a:br>
              <a:rPr lang="en-US" dirty="0"/>
            </a:br>
            <a:r>
              <a:rPr lang="en-US" dirty="0">
                <a:solidFill>
                  <a:srgbClr val="D81B60"/>
                </a:solidFill>
              </a:rPr>
              <a:t>// and…</a:t>
            </a:r>
            <a:r>
              <a:rPr lang="en-US" dirty="0"/>
              <a:t/>
            </a:r>
            <a:br>
              <a:rPr lang="en-US" dirty="0"/>
            </a:br>
            <a:r>
              <a:rPr lang="en-US" dirty="0" err="1">
                <a:solidFill>
                  <a:srgbClr val="9C27B0"/>
                </a:solidFill>
              </a:rPr>
              <a:t>Promise</a:t>
            </a:r>
            <a:r>
              <a:rPr lang="en-US" dirty="0" err="1"/>
              <a:t>.all</a:t>
            </a:r>
            <a:r>
              <a:rPr lang="en-US" dirty="0"/>
              <a:t>([img1.ready(), img2.ready()]).</a:t>
            </a:r>
            <a:r>
              <a:rPr lang="en-US" dirty="0">
                <a:solidFill>
                  <a:srgbClr val="3B78E7"/>
                </a:solidFill>
              </a:rPr>
              <a:t>then</a:t>
            </a:r>
            <a:r>
              <a:rPr lang="en-US" dirty="0"/>
              <a:t>(</a:t>
            </a:r>
            <a:r>
              <a:rPr lang="en-US" dirty="0">
                <a:solidFill>
                  <a:srgbClr val="3B78E7"/>
                </a:solidFill>
              </a:rPr>
              <a:t>function</a:t>
            </a:r>
            <a:r>
              <a:rPr lang="en-US" dirty="0"/>
              <a:t>() {</a:t>
            </a:r>
            <a:br>
              <a:rPr lang="en-US" dirty="0"/>
            </a:br>
            <a:r>
              <a:rPr lang="en-US" dirty="0"/>
              <a:t>  </a:t>
            </a:r>
            <a:r>
              <a:rPr lang="en-US" dirty="0">
                <a:solidFill>
                  <a:srgbClr val="D81B60"/>
                </a:solidFill>
              </a:rPr>
              <a:t>// all loaded</a:t>
            </a:r>
            <a:r>
              <a:rPr lang="en-US" dirty="0"/>
              <a:t/>
            </a:r>
            <a:br>
              <a:rPr lang="en-US" dirty="0"/>
            </a:br>
            <a:r>
              <a:rPr lang="en-US" dirty="0"/>
              <a:t>}, </a:t>
            </a:r>
            <a:r>
              <a:rPr lang="en-US" dirty="0">
                <a:solidFill>
                  <a:srgbClr val="3B78E7"/>
                </a:solidFill>
              </a:rPr>
              <a:t>function</a:t>
            </a:r>
            <a:r>
              <a:rPr lang="en-US" dirty="0"/>
              <a:t>() {</a:t>
            </a:r>
            <a:br>
              <a:rPr lang="en-US" dirty="0"/>
            </a:br>
            <a:r>
              <a:rPr lang="en-US" dirty="0"/>
              <a:t>  </a:t>
            </a:r>
            <a:r>
              <a:rPr lang="en-US" dirty="0">
                <a:solidFill>
                  <a:srgbClr val="D81B60"/>
                </a:solidFill>
              </a:rPr>
              <a:t>// one or more failed</a:t>
            </a:r>
            <a:r>
              <a:rPr lang="en-US" dirty="0"/>
              <a:t/>
            </a:r>
            <a:br>
              <a:rPr lang="en-US" dirty="0"/>
            </a:br>
            <a:r>
              <a:rPr lang="en-US" dirty="0"/>
              <a:t>});</a:t>
            </a:r>
          </a:p>
        </p:txBody>
      </p:sp>
    </p:spTree>
    <p:extLst>
      <p:ext uri="{BB962C8B-B14F-4D97-AF65-F5344CB8AC3E}">
        <p14:creationId xmlns:p14="http://schemas.microsoft.com/office/powerpoint/2010/main" val="213277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Promise</a:t>
            </a:r>
            <a:endParaRPr lang="en-US" b="0" dirty="0">
              <a:effectLst/>
            </a:endParaRPr>
          </a:p>
        </p:txBody>
      </p:sp>
      <p:sp>
        <p:nvSpPr>
          <p:cNvPr id="5" name="TextBox 4"/>
          <p:cNvSpPr txBox="1"/>
          <p:nvPr/>
        </p:nvSpPr>
        <p:spPr>
          <a:xfrm>
            <a:off x="523280" y="764704"/>
            <a:ext cx="8225184" cy="4801314"/>
          </a:xfrm>
          <a:prstGeom prst="rect">
            <a:avLst/>
          </a:prstGeom>
          <a:noFill/>
        </p:spPr>
        <p:txBody>
          <a:bodyPr wrap="square" rtlCol="0">
            <a:spAutoFit/>
          </a:bodyPr>
          <a:lstStyle/>
          <a:p>
            <a:r>
              <a:rPr lang="en-US" dirty="0"/>
              <a:t>At their most basic, promises are a bit like event listeners except:</a:t>
            </a:r>
          </a:p>
          <a:p>
            <a:pPr marL="285750" indent="-285750">
              <a:buFont typeface="Arial" charset="0"/>
              <a:buChar char="•"/>
            </a:pPr>
            <a:r>
              <a:rPr lang="en-US" dirty="0"/>
              <a:t>A promise can only succeed or fail once. </a:t>
            </a:r>
            <a:endParaRPr lang="en-US" dirty="0" smtClean="0"/>
          </a:p>
          <a:p>
            <a:pPr marL="285750" indent="-285750">
              <a:buFont typeface="Arial" charset="0"/>
              <a:buChar char="•"/>
            </a:pPr>
            <a:r>
              <a:rPr lang="en-US" dirty="0" smtClean="0"/>
              <a:t>It </a:t>
            </a:r>
            <a:r>
              <a:rPr lang="en-US" dirty="0"/>
              <a:t>cannot succeed or fail twice, neither can it switch from success to failure or vice versa.</a:t>
            </a:r>
          </a:p>
          <a:p>
            <a:pPr marL="285750" indent="-285750">
              <a:buFont typeface="Arial" charset="0"/>
              <a:buChar char="•"/>
            </a:pPr>
            <a:r>
              <a:rPr lang="en-US" dirty="0"/>
              <a:t>If a promise has succeeded or failed and you later add a success/failure callback, the correct callback will be called, even though the event took place earlier.</a:t>
            </a:r>
          </a:p>
          <a:p>
            <a:pPr marL="285750" indent="-285750">
              <a:buFont typeface="Arial" charset="0"/>
              <a:buChar char="•"/>
            </a:pPr>
            <a:r>
              <a:rPr lang="en-US" dirty="0"/>
              <a:t>This is extremely useful for </a:t>
            </a:r>
            <a:r>
              <a:rPr lang="en-US" dirty="0" err="1"/>
              <a:t>async</a:t>
            </a:r>
            <a:r>
              <a:rPr lang="en-US" dirty="0"/>
              <a:t> success/failure, because you're less interested in the exact time something became available, and more interested in reacting to the outcome</a:t>
            </a:r>
            <a:r>
              <a:rPr lang="en-US" dirty="0" smtClean="0"/>
              <a:t>.</a:t>
            </a:r>
          </a:p>
          <a:p>
            <a:pPr marL="285750" indent="-285750">
              <a:buFont typeface="Arial" charset="0"/>
              <a:buChar char="•"/>
            </a:pPr>
            <a:endParaRPr lang="en-US" dirty="0"/>
          </a:p>
          <a:p>
            <a:r>
              <a:rPr lang="en-US" b="1" dirty="0"/>
              <a:t>A Promise in short</a:t>
            </a:r>
            <a:r>
              <a:rPr lang="en-US" b="1" dirty="0" smtClean="0"/>
              <a:t>:</a:t>
            </a:r>
          </a:p>
          <a:p>
            <a:pPr marL="285750" indent="-285750">
              <a:buFont typeface="Arial" charset="0"/>
              <a:buChar char="•"/>
            </a:pPr>
            <a:r>
              <a:rPr lang="en-US" dirty="0" smtClean="0"/>
              <a:t>"Imagine you are a kid. Your mom promises you that she'll get you a new phone next week."</a:t>
            </a:r>
          </a:p>
          <a:p>
            <a:pPr marL="285750" indent="-285750">
              <a:buFont typeface="Arial" charset="0"/>
              <a:buChar char="•"/>
            </a:pPr>
            <a:r>
              <a:rPr lang="en-US" dirty="0" smtClean="0"/>
              <a:t>You</a:t>
            </a:r>
            <a:r>
              <a:rPr lang="en-US" dirty="0"/>
              <a:t> don't know if you will get that phone until next week. Your mom can either really buy you a brand new phone, or stand you up and withhold the phone if she is not happy :(.</a:t>
            </a:r>
          </a:p>
          <a:p>
            <a:pPr marL="285750" indent="-285750">
              <a:buFont typeface="Arial" charset="0"/>
              <a:buChar char="•"/>
            </a:pPr>
            <a:endParaRPr lang="en-US" dirty="0"/>
          </a:p>
        </p:txBody>
      </p:sp>
    </p:spTree>
    <p:extLst>
      <p:ext uri="{BB962C8B-B14F-4D97-AF65-F5344CB8AC3E}">
        <p14:creationId xmlns:p14="http://schemas.microsoft.com/office/powerpoint/2010/main" val="144616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Creating a Promise</a:t>
            </a:r>
            <a:endParaRPr lang="en-US" b="0" dirty="0">
              <a:effectLst/>
            </a:endParaRPr>
          </a:p>
        </p:txBody>
      </p:sp>
      <p:sp>
        <p:nvSpPr>
          <p:cNvPr id="5" name="TextBox 4"/>
          <p:cNvSpPr txBox="1"/>
          <p:nvPr/>
        </p:nvSpPr>
        <p:spPr>
          <a:xfrm>
            <a:off x="523280" y="764704"/>
            <a:ext cx="8225184" cy="3416320"/>
          </a:xfrm>
          <a:prstGeom prst="rect">
            <a:avLst/>
          </a:prstGeom>
          <a:noFill/>
          <a:ln>
            <a:solidFill>
              <a:schemeClr val="accent1"/>
            </a:solidFill>
          </a:ln>
        </p:spPr>
        <p:txBody>
          <a:bodyPr wrap="square" rtlCol="0">
            <a:spAutoFit/>
          </a:bodyPr>
          <a:lstStyle/>
          <a:p>
            <a:r>
              <a:rPr lang="en-US" dirty="0"/>
              <a:t>if (</a:t>
            </a:r>
            <a:r>
              <a:rPr lang="en-US" dirty="0" err="1"/>
              <a:t>window.Promise</a:t>
            </a:r>
            <a:r>
              <a:rPr lang="en-US" dirty="0"/>
              <a:t>) </a:t>
            </a:r>
            <a:r>
              <a:rPr lang="en-US" dirty="0" smtClean="0"/>
              <a:t>{</a:t>
            </a:r>
          </a:p>
          <a:p>
            <a:r>
              <a:rPr lang="en-US" dirty="0"/>
              <a:t>	</a:t>
            </a:r>
            <a:r>
              <a:rPr lang="en-US" dirty="0" smtClean="0"/>
              <a:t> // </a:t>
            </a:r>
            <a:r>
              <a:rPr lang="en-US" dirty="0"/>
              <a:t>Check if the browser supports Promises </a:t>
            </a:r>
            <a:endParaRPr lang="en-US" dirty="0" smtClean="0"/>
          </a:p>
          <a:p>
            <a:r>
              <a:rPr lang="en-US" dirty="0"/>
              <a:t>	</a:t>
            </a:r>
            <a:r>
              <a:rPr lang="en-US" dirty="0" err="1"/>
              <a:t>var</a:t>
            </a:r>
            <a:r>
              <a:rPr lang="en-US" dirty="0"/>
              <a:t> promise = new Promise(function(resolve, reject) {</a:t>
            </a:r>
            <a:br>
              <a:rPr lang="en-US" dirty="0"/>
            </a:br>
            <a:r>
              <a:rPr lang="en-US" dirty="0"/>
              <a:t>  </a:t>
            </a:r>
            <a:r>
              <a:rPr lang="en-US" dirty="0" smtClean="0"/>
              <a:t>	// </a:t>
            </a:r>
            <a:r>
              <a:rPr lang="en-US" dirty="0"/>
              <a:t>do a thing, possibly </a:t>
            </a:r>
            <a:r>
              <a:rPr lang="en-US" dirty="0" err="1"/>
              <a:t>async</a:t>
            </a:r>
            <a:r>
              <a:rPr lang="en-US" dirty="0"/>
              <a:t>, then</a:t>
            </a:r>
            <a:r>
              <a:rPr lang="en-US" dirty="0" smtClean="0"/>
              <a:t>…</a:t>
            </a:r>
            <a:r>
              <a:rPr lang="en-US" dirty="0"/>
              <a:t/>
            </a:r>
            <a:br>
              <a:rPr lang="en-US" dirty="0"/>
            </a:br>
            <a:r>
              <a:rPr lang="en-US" dirty="0" smtClean="0"/>
              <a:t>	</a:t>
            </a:r>
            <a:r>
              <a:rPr lang="en-US" dirty="0"/>
              <a:t>  if (/* everything turned out fine */) {</a:t>
            </a:r>
            <a:br>
              <a:rPr lang="en-US" dirty="0"/>
            </a:br>
            <a:r>
              <a:rPr lang="en-US" dirty="0" smtClean="0"/>
              <a:t>		</a:t>
            </a:r>
            <a:r>
              <a:rPr lang="en-US" dirty="0"/>
              <a:t>    resolve("Stuff worked!");</a:t>
            </a:r>
            <a:br>
              <a:rPr lang="en-US" dirty="0"/>
            </a:br>
            <a:r>
              <a:rPr lang="en-US" dirty="0"/>
              <a:t>  </a:t>
            </a:r>
            <a:r>
              <a:rPr lang="en-US" dirty="0" smtClean="0"/>
              <a:t>	}</a:t>
            </a:r>
            <a:r>
              <a:rPr lang="en-US" dirty="0"/>
              <a:t/>
            </a:r>
            <a:br>
              <a:rPr lang="en-US" dirty="0"/>
            </a:br>
            <a:r>
              <a:rPr lang="en-US" dirty="0" smtClean="0"/>
              <a:t>	</a:t>
            </a:r>
            <a:r>
              <a:rPr lang="en-US" dirty="0"/>
              <a:t>  else {</a:t>
            </a:r>
            <a:br>
              <a:rPr lang="en-US" dirty="0"/>
            </a:br>
            <a:r>
              <a:rPr lang="en-US" dirty="0" smtClean="0"/>
              <a:t>		</a:t>
            </a:r>
            <a:r>
              <a:rPr lang="en-US" dirty="0"/>
              <a:t>    reject(Error("It broke"));</a:t>
            </a:r>
            <a:br>
              <a:rPr lang="en-US" dirty="0"/>
            </a:br>
            <a:r>
              <a:rPr lang="en-US" dirty="0" smtClean="0"/>
              <a:t>	        </a:t>
            </a:r>
            <a:r>
              <a:rPr lang="en-US" dirty="0"/>
              <a:t>  }</a:t>
            </a:r>
            <a:br>
              <a:rPr lang="en-US" dirty="0"/>
            </a:br>
            <a:r>
              <a:rPr lang="en-US" dirty="0" smtClean="0"/>
              <a:t>	}); </a:t>
            </a:r>
          </a:p>
          <a:p>
            <a:r>
              <a:rPr lang="en-US" dirty="0" smtClean="0"/>
              <a:t>}</a:t>
            </a:r>
            <a:endParaRPr lang="en-US" dirty="0"/>
          </a:p>
        </p:txBody>
      </p:sp>
      <p:sp>
        <p:nvSpPr>
          <p:cNvPr id="4" name="Rectangle 3"/>
          <p:cNvSpPr/>
          <p:nvPr/>
        </p:nvSpPr>
        <p:spPr>
          <a:xfrm>
            <a:off x="505850" y="4554994"/>
            <a:ext cx="8242613" cy="1754326"/>
          </a:xfrm>
          <a:prstGeom prst="rect">
            <a:avLst/>
          </a:prstGeom>
        </p:spPr>
        <p:txBody>
          <a:bodyPr wrap="square">
            <a:spAutoFit/>
          </a:bodyPr>
          <a:lstStyle/>
          <a:p>
            <a:pPr marL="285750" indent="-285750">
              <a:buFont typeface="Arial" charset="0"/>
              <a:buChar char="•"/>
            </a:pPr>
            <a:r>
              <a:rPr lang="en-US" dirty="0">
                <a:solidFill>
                  <a:srgbClr val="3A3A3A"/>
                </a:solidFill>
                <a:latin typeface="Roboto" charset="0"/>
              </a:rPr>
              <a:t>We start by instantiating a new </a:t>
            </a:r>
            <a:r>
              <a:rPr lang="en-US" dirty="0"/>
              <a:t>Promise</a:t>
            </a:r>
            <a:r>
              <a:rPr lang="en-US" dirty="0">
                <a:solidFill>
                  <a:srgbClr val="3A3A3A"/>
                </a:solidFill>
                <a:latin typeface="Roboto" charset="0"/>
              </a:rPr>
              <a:t> object and passing it a callback </a:t>
            </a:r>
            <a:r>
              <a:rPr lang="en-US" dirty="0" smtClean="0">
                <a:solidFill>
                  <a:srgbClr val="3A3A3A"/>
                </a:solidFill>
                <a:latin typeface="Roboto" charset="0"/>
              </a:rPr>
              <a:t>function.</a:t>
            </a:r>
          </a:p>
          <a:p>
            <a:pPr marL="285750" indent="-285750">
              <a:buFont typeface="Arial" charset="0"/>
              <a:buChar char="•"/>
            </a:pPr>
            <a:r>
              <a:rPr lang="en-US" dirty="0" smtClean="0">
                <a:solidFill>
                  <a:srgbClr val="3A3A3A"/>
                </a:solidFill>
                <a:latin typeface="Roboto" charset="0"/>
              </a:rPr>
              <a:t>The </a:t>
            </a:r>
            <a:r>
              <a:rPr lang="en-US" dirty="0">
                <a:solidFill>
                  <a:srgbClr val="3A3A3A"/>
                </a:solidFill>
                <a:latin typeface="Roboto" charset="0"/>
              </a:rPr>
              <a:t>callback takes two arguments, </a:t>
            </a:r>
            <a:r>
              <a:rPr lang="en-US" dirty="0"/>
              <a:t>resolve</a:t>
            </a:r>
            <a:r>
              <a:rPr lang="en-US" dirty="0">
                <a:solidFill>
                  <a:srgbClr val="3A3A3A"/>
                </a:solidFill>
                <a:latin typeface="Roboto" charset="0"/>
              </a:rPr>
              <a:t> and </a:t>
            </a:r>
            <a:r>
              <a:rPr lang="en-US" dirty="0"/>
              <a:t>reject</a:t>
            </a:r>
            <a:r>
              <a:rPr lang="en-US" dirty="0">
                <a:solidFill>
                  <a:srgbClr val="3A3A3A"/>
                </a:solidFill>
                <a:latin typeface="Roboto" charset="0"/>
              </a:rPr>
              <a:t>, which are both functions. </a:t>
            </a:r>
            <a:endParaRPr lang="en-US" dirty="0" smtClean="0">
              <a:solidFill>
                <a:srgbClr val="3A3A3A"/>
              </a:solidFill>
              <a:latin typeface="Roboto" charset="0"/>
            </a:endParaRPr>
          </a:p>
          <a:p>
            <a:pPr marL="285750" indent="-285750">
              <a:buFont typeface="Arial" charset="0"/>
              <a:buChar char="•"/>
            </a:pPr>
            <a:r>
              <a:rPr lang="en-US" dirty="0" smtClean="0">
                <a:solidFill>
                  <a:srgbClr val="3A3A3A"/>
                </a:solidFill>
                <a:latin typeface="Roboto" charset="0"/>
              </a:rPr>
              <a:t>All </a:t>
            </a:r>
            <a:r>
              <a:rPr lang="en-US" dirty="0">
                <a:solidFill>
                  <a:srgbClr val="3A3A3A"/>
                </a:solidFill>
                <a:latin typeface="Roboto" charset="0"/>
              </a:rPr>
              <a:t>your asynchronous code goes inside that callback. </a:t>
            </a:r>
            <a:endParaRPr lang="en-US" dirty="0" smtClean="0">
              <a:solidFill>
                <a:srgbClr val="3A3A3A"/>
              </a:solidFill>
              <a:latin typeface="Roboto" charset="0"/>
            </a:endParaRPr>
          </a:p>
          <a:p>
            <a:pPr marL="285750" indent="-285750">
              <a:buFont typeface="Arial" charset="0"/>
              <a:buChar char="•"/>
            </a:pPr>
            <a:r>
              <a:rPr lang="en-US" dirty="0" smtClean="0">
                <a:solidFill>
                  <a:srgbClr val="3A3A3A"/>
                </a:solidFill>
                <a:latin typeface="Roboto" charset="0"/>
              </a:rPr>
              <a:t>If </a:t>
            </a:r>
            <a:r>
              <a:rPr lang="en-US" dirty="0">
                <a:solidFill>
                  <a:srgbClr val="3A3A3A"/>
                </a:solidFill>
                <a:latin typeface="Roboto" charset="0"/>
              </a:rPr>
              <a:t>everything is successful, the promise is fulfilled by calling </a:t>
            </a:r>
            <a:r>
              <a:rPr lang="en-US" dirty="0">
                <a:solidFill>
                  <a:srgbClr val="DD4A68"/>
                </a:solidFill>
              </a:rPr>
              <a:t>resolve</a:t>
            </a:r>
            <a:r>
              <a:rPr lang="en-US" dirty="0">
                <a:solidFill>
                  <a:srgbClr val="999999"/>
                </a:solidFill>
              </a:rPr>
              <a:t>()</a:t>
            </a:r>
            <a:r>
              <a:rPr lang="en-US" dirty="0">
                <a:solidFill>
                  <a:srgbClr val="3A3A3A"/>
                </a:solidFill>
                <a:latin typeface="Roboto" charset="0"/>
              </a:rPr>
              <a:t>. </a:t>
            </a:r>
            <a:endParaRPr lang="en-US" dirty="0" smtClean="0">
              <a:solidFill>
                <a:srgbClr val="3A3A3A"/>
              </a:solidFill>
              <a:latin typeface="Roboto" charset="0"/>
            </a:endParaRPr>
          </a:p>
          <a:p>
            <a:pPr marL="285750" indent="-285750">
              <a:buFont typeface="Arial" charset="0"/>
              <a:buChar char="•"/>
            </a:pPr>
            <a:r>
              <a:rPr lang="en-US" dirty="0" smtClean="0">
                <a:solidFill>
                  <a:srgbClr val="3A3A3A"/>
                </a:solidFill>
                <a:latin typeface="Roboto" charset="0"/>
              </a:rPr>
              <a:t>In </a:t>
            </a:r>
            <a:r>
              <a:rPr lang="en-US" dirty="0">
                <a:solidFill>
                  <a:srgbClr val="3A3A3A"/>
                </a:solidFill>
                <a:latin typeface="Roboto" charset="0"/>
              </a:rPr>
              <a:t>case of an error, </a:t>
            </a:r>
            <a:r>
              <a:rPr lang="en-US" dirty="0">
                <a:solidFill>
                  <a:srgbClr val="DD4A68"/>
                </a:solidFill>
              </a:rPr>
              <a:t>reject</a:t>
            </a:r>
            <a:r>
              <a:rPr lang="en-US" dirty="0">
                <a:solidFill>
                  <a:srgbClr val="999999"/>
                </a:solidFill>
              </a:rPr>
              <a:t>()</a:t>
            </a:r>
            <a:r>
              <a:rPr lang="en-US" dirty="0">
                <a:solidFill>
                  <a:srgbClr val="3A3A3A"/>
                </a:solidFill>
                <a:latin typeface="Roboto" charset="0"/>
              </a:rPr>
              <a:t> is called with an </a:t>
            </a:r>
            <a:r>
              <a:rPr lang="en-US" dirty="0"/>
              <a:t>Error</a:t>
            </a:r>
            <a:r>
              <a:rPr lang="en-US" dirty="0">
                <a:solidFill>
                  <a:srgbClr val="3A3A3A"/>
                </a:solidFill>
                <a:latin typeface="Roboto" charset="0"/>
              </a:rPr>
              <a:t> object. This indicates that the promise is rejected.</a:t>
            </a:r>
            <a:endParaRPr lang="en-US" dirty="0"/>
          </a:p>
        </p:txBody>
      </p:sp>
    </p:spTree>
    <p:extLst>
      <p:ext uri="{BB962C8B-B14F-4D97-AF65-F5344CB8AC3E}">
        <p14:creationId xmlns:p14="http://schemas.microsoft.com/office/powerpoint/2010/main" val="12631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Use a Promise</a:t>
            </a:r>
            <a:endParaRPr lang="en-US" b="0" dirty="0">
              <a:effectLst/>
            </a:endParaRPr>
          </a:p>
        </p:txBody>
      </p:sp>
      <p:sp>
        <p:nvSpPr>
          <p:cNvPr id="5" name="TextBox 4"/>
          <p:cNvSpPr txBox="1"/>
          <p:nvPr/>
        </p:nvSpPr>
        <p:spPr>
          <a:xfrm>
            <a:off x="523280" y="764704"/>
            <a:ext cx="8225184" cy="1754326"/>
          </a:xfrm>
          <a:prstGeom prst="rect">
            <a:avLst/>
          </a:prstGeom>
          <a:noFill/>
          <a:ln>
            <a:solidFill>
              <a:schemeClr val="accent1"/>
            </a:solidFill>
          </a:ln>
        </p:spPr>
        <p:txBody>
          <a:bodyPr wrap="square" rtlCol="0">
            <a:spAutoFit/>
          </a:bodyPr>
          <a:lstStyle/>
          <a:p>
            <a:pPr lvl="2"/>
            <a:r>
              <a:rPr lang="en-US" dirty="0" err="1"/>
              <a:t>promise.then</a:t>
            </a:r>
            <a:r>
              <a:rPr lang="en-US" dirty="0"/>
              <a:t>(function(result) {</a:t>
            </a:r>
            <a:br>
              <a:rPr lang="en-US" dirty="0"/>
            </a:br>
            <a:r>
              <a:rPr lang="en-US" dirty="0"/>
              <a:t>  </a:t>
            </a:r>
            <a:r>
              <a:rPr lang="en-US" dirty="0" smtClean="0"/>
              <a:t>		</a:t>
            </a:r>
            <a:r>
              <a:rPr lang="en-US" dirty="0" err="1" smtClean="0"/>
              <a:t>console.log</a:t>
            </a:r>
            <a:r>
              <a:rPr lang="en-US" dirty="0" smtClean="0"/>
              <a:t>(result</a:t>
            </a:r>
            <a:r>
              <a:rPr lang="en-US" dirty="0"/>
              <a:t>); // "Stuff worked!"</a:t>
            </a:r>
            <a:br>
              <a:rPr lang="en-US" dirty="0"/>
            </a:br>
            <a:r>
              <a:rPr lang="en-US" dirty="0" smtClean="0"/>
              <a:t>	},</a:t>
            </a:r>
          </a:p>
          <a:p>
            <a:pPr lvl="2"/>
            <a:r>
              <a:rPr lang="en-US" dirty="0"/>
              <a:t>	 </a:t>
            </a:r>
            <a:r>
              <a:rPr lang="en-US" dirty="0" smtClean="0"/>
              <a:t>       </a:t>
            </a:r>
            <a:r>
              <a:rPr lang="en-US" dirty="0"/>
              <a:t>function(err) {</a:t>
            </a:r>
            <a:br>
              <a:rPr lang="en-US" dirty="0"/>
            </a:br>
            <a:r>
              <a:rPr lang="en-US" dirty="0" smtClean="0"/>
              <a:t>		</a:t>
            </a:r>
            <a:r>
              <a:rPr lang="en-US" dirty="0"/>
              <a:t>  </a:t>
            </a:r>
            <a:r>
              <a:rPr lang="en-US" dirty="0" err="1"/>
              <a:t>console.log</a:t>
            </a:r>
            <a:r>
              <a:rPr lang="en-US" dirty="0"/>
              <a:t>(err); // Error: "It broke"</a:t>
            </a:r>
            <a:br>
              <a:rPr lang="en-US" dirty="0"/>
            </a:br>
            <a:r>
              <a:rPr lang="en-US" dirty="0" smtClean="0"/>
              <a:t>	});</a:t>
            </a:r>
            <a:endParaRPr lang="en-US" dirty="0"/>
          </a:p>
        </p:txBody>
      </p:sp>
      <p:sp>
        <p:nvSpPr>
          <p:cNvPr id="4" name="Rectangle 3"/>
          <p:cNvSpPr/>
          <p:nvPr/>
        </p:nvSpPr>
        <p:spPr>
          <a:xfrm>
            <a:off x="505850" y="2996952"/>
            <a:ext cx="8242613" cy="2862322"/>
          </a:xfrm>
          <a:prstGeom prst="rect">
            <a:avLst/>
          </a:prstGeom>
        </p:spPr>
        <p:txBody>
          <a:bodyPr wrap="square">
            <a:spAutoFit/>
          </a:bodyPr>
          <a:lstStyle/>
          <a:p>
            <a:pPr marL="285750" indent="-285750">
              <a:buFont typeface="Arial" charset="0"/>
              <a:buChar char="•"/>
            </a:pPr>
            <a:r>
              <a:rPr lang="en-US" dirty="0" smtClean="0">
                <a:solidFill>
                  <a:srgbClr val="3A3A3A"/>
                </a:solidFill>
                <a:latin typeface="Roboto" charset="0"/>
              </a:rPr>
              <a:t>then</a:t>
            </a:r>
            <a:r>
              <a:rPr lang="en-US" dirty="0">
                <a:solidFill>
                  <a:srgbClr val="3A3A3A"/>
                </a:solidFill>
                <a:latin typeface="Roboto" charset="0"/>
              </a:rPr>
              <a:t>() takes two arguments, a callback for a success case, and another for the failure case. </a:t>
            </a:r>
            <a:endParaRPr lang="en-US" dirty="0" smtClean="0">
              <a:solidFill>
                <a:srgbClr val="3A3A3A"/>
              </a:solidFill>
              <a:latin typeface="Roboto" charset="0"/>
            </a:endParaRPr>
          </a:p>
          <a:p>
            <a:pPr marL="285750" indent="-285750">
              <a:buFont typeface="Arial" charset="0"/>
              <a:buChar char="•"/>
            </a:pPr>
            <a:r>
              <a:rPr lang="en-US" dirty="0" smtClean="0">
                <a:solidFill>
                  <a:srgbClr val="3A3A3A"/>
                </a:solidFill>
                <a:latin typeface="Roboto" charset="0"/>
              </a:rPr>
              <a:t>Both </a:t>
            </a:r>
            <a:r>
              <a:rPr lang="en-US" dirty="0">
                <a:solidFill>
                  <a:srgbClr val="3A3A3A"/>
                </a:solidFill>
                <a:latin typeface="Roboto" charset="0"/>
              </a:rPr>
              <a:t>are optional, so you can add a callback for the success or failure case only.</a:t>
            </a:r>
          </a:p>
          <a:p>
            <a:pPr marL="285750" indent="-285750">
              <a:buFont typeface="Arial" charset="0"/>
              <a:buChar char="•"/>
            </a:pPr>
            <a:endParaRPr lang="en-US" dirty="0" smtClean="0">
              <a:solidFill>
                <a:srgbClr val="3A3A3A"/>
              </a:solidFill>
              <a:latin typeface="Roboto" charset="0"/>
            </a:endParaRPr>
          </a:p>
          <a:p>
            <a:r>
              <a:rPr lang="en-US" dirty="0" smtClean="0">
                <a:solidFill>
                  <a:srgbClr val="3A3A3A"/>
                </a:solidFill>
                <a:latin typeface="Roboto" charset="0"/>
              </a:rPr>
              <a:t>A </a:t>
            </a:r>
            <a:r>
              <a:rPr lang="en-US" dirty="0">
                <a:solidFill>
                  <a:srgbClr val="3A3A3A"/>
                </a:solidFill>
                <a:latin typeface="Roboto" charset="0"/>
              </a:rPr>
              <a:t>promise has 3 states. They are</a:t>
            </a:r>
            <a:r>
              <a:rPr lang="en-US" dirty="0" smtClean="0">
                <a:solidFill>
                  <a:srgbClr val="3A3A3A"/>
                </a:solidFill>
                <a:latin typeface="Roboto" charset="0"/>
              </a:rPr>
              <a:t>:</a:t>
            </a:r>
          </a:p>
          <a:p>
            <a:endParaRPr lang="en-US" dirty="0">
              <a:solidFill>
                <a:srgbClr val="3A3A3A"/>
              </a:solidFill>
              <a:latin typeface="Roboto" charset="0"/>
            </a:endParaRPr>
          </a:p>
          <a:p>
            <a:pPr marL="285750" indent="-285750">
              <a:buFont typeface="Arial" charset="0"/>
              <a:buChar char="•"/>
            </a:pPr>
            <a:r>
              <a:rPr lang="en-US" dirty="0">
                <a:solidFill>
                  <a:srgbClr val="3A3A3A"/>
                </a:solidFill>
                <a:latin typeface="Roboto" charset="0"/>
              </a:rPr>
              <a:t>Promise is </a:t>
            </a:r>
            <a:r>
              <a:rPr lang="en-US" b="1" dirty="0">
                <a:solidFill>
                  <a:srgbClr val="3A3A3A"/>
                </a:solidFill>
                <a:latin typeface="Roboto" charset="0"/>
              </a:rPr>
              <a:t>pending</a:t>
            </a:r>
            <a:r>
              <a:rPr lang="en-US" dirty="0">
                <a:solidFill>
                  <a:srgbClr val="3A3A3A"/>
                </a:solidFill>
                <a:latin typeface="Roboto" charset="0"/>
              </a:rPr>
              <a:t>: You don't know if you will get that phone until next week.</a:t>
            </a:r>
          </a:p>
          <a:p>
            <a:pPr marL="285750" indent="-285750">
              <a:buFont typeface="Arial" charset="0"/>
              <a:buChar char="•"/>
            </a:pPr>
            <a:r>
              <a:rPr lang="en-US" dirty="0">
                <a:solidFill>
                  <a:srgbClr val="3A3A3A"/>
                </a:solidFill>
                <a:latin typeface="Roboto" charset="0"/>
              </a:rPr>
              <a:t>Promise is </a:t>
            </a:r>
            <a:r>
              <a:rPr lang="en-US" b="1" dirty="0">
                <a:solidFill>
                  <a:srgbClr val="3A3A3A"/>
                </a:solidFill>
                <a:latin typeface="Roboto" charset="0"/>
              </a:rPr>
              <a:t>resolved</a:t>
            </a:r>
            <a:r>
              <a:rPr lang="en-US" dirty="0">
                <a:solidFill>
                  <a:srgbClr val="3A3A3A"/>
                </a:solidFill>
                <a:latin typeface="Roboto" charset="0"/>
              </a:rPr>
              <a:t>: Your mom really buy you a brand new phone.</a:t>
            </a:r>
          </a:p>
          <a:p>
            <a:pPr marL="285750" indent="-285750">
              <a:buFont typeface="Arial" charset="0"/>
              <a:buChar char="•"/>
            </a:pPr>
            <a:r>
              <a:rPr lang="en-US" dirty="0">
                <a:solidFill>
                  <a:srgbClr val="3A3A3A"/>
                </a:solidFill>
                <a:latin typeface="Roboto" charset="0"/>
              </a:rPr>
              <a:t>Promise is </a:t>
            </a:r>
            <a:r>
              <a:rPr lang="en-US" b="1" dirty="0">
                <a:solidFill>
                  <a:srgbClr val="3A3A3A"/>
                </a:solidFill>
                <a:latin typeface="Roboto" charset="0"/>
              </a:rPr>
              <a:t>rejected</a:t>
            </a:r>
            <a:r>
              <a:rPr lang="en-US" dirty="0">
                <a:solidFill>
                  <a:srgbClr val="3A3A3A"/>
                </a:solidFill>
                <a:latin typeface="Roboto" charset="0"/>
              </a:rPr>
              <a:t>: You don't get a new phone because your mom is not happy</a:t>
            </a:r>
            <a:r>
              <a:rPr lang="en-US" dirty="0" smtClean="0">
                <a:solidFill>
                  <a:srgbClr val="3A3A3A"/>
                </a:solidFill>
                <a:latin typeface="Roboto" charset="0"/>
              </a:rPr>
              <a:t>.</a:t>
            </a:r>
            <a:r>
              <a:rPr lang="en-US" dirty="0">
                <a:solidFill>
                  <a:srgbClr val="3A3A3A"/>
                </a:solidFill>
                <a:latin typeface="Roboto" charset="0"/>
              </a:rPr>
              <a:t/>
            </a:r>
            <a:br>
              <a:rPr lang="en-US" dirty="0">
                <a:solidFill>
                  <a:srgbClr val="3A3A3A"/>
                </a:solidFill>
                <a:latin typeface="Roboto" charset="0"/>
              </a:rPr>
            </a:br>
            <a:endParaRPr lang="en-US" dirty="0"/>
          </a:p>
        </p:txBody>
      </p:sp>
    </p:spTree>
    <p:extLst>
      <p:ext uri="{BB962C8B-B14F-4D97-AF65-F5344CB8AC3E}">
        <p14:creationId xmlns:p14="http://schemas.microsoft.com/office/powerpoint/2010/main" val="129126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Introduction</a:t>
            </a:r>
          </a:p>
          <a:p>
            <a:r>
              <a:rPr lang="en-US" sz="2400" dirty="0" smtClean="0">
                <a:effectLst/>
              </a:rPr>
              <a:t>Why Service</a:t>
            </a:r>
          </a:p>
          <a:p>
            <a:r>
              <a:rPr lang="en-US" sz="2400" dirty="0" smtClean="0">
                <a:effectLst/>
              </a:rPr>
              <a:t>Create a service</a:t>
            </a:r>
          </a:p>
          <a:p>
            <a:r>
              <a:rPr lang="en-US" sz="2400" dirty="0" smtClean="0"/>
              <a:t>Understand service configuration</a:t>
            </a:r>
          </a:p>
          <a:p>
            <a:r>
              <a:rPr lang="en-US" sz="2400" dirty="0" smtClean="0"/>
              <a:t>HTTP</a:t>
            </a:r>
          </a:p>
          <a:p>
            <a:endParaRPr lang="en-US" sz="2400" dirty="0" smtClean="0"/>
          </a:p>
          <a:p>
            <a:endParaRPr lang="en-US" sz="2200" dirty="0">
              <a:effectLst/>
            </a:endParaRPr>
          </a:p>
        </p:txBody>
      </p:sp>
      <p:sp>
        <p:nvSpPr>
          <p:cNvPr id="3" name="Title 2"/>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147307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Simple Example – Create Promise</a:t>
            </a:r>
            <a:endParaRPr lang="en-US" b="0" dirty="0">
              <a:effectLst/>
            </a:endParaRPr>
          </a:p>
        </p:txBody>
      </p:sp>
      <p:sp>
        <p:nvSpPr>
          <p:cNvPr id="2" name="Rectangle 1"/>
          <p:cNvSpPr/>
          <p:nvPr/>
        </p:nvSpPr>
        <p:spPr>
          <a:xfrm>
            <a:off x="1331640" y="908720"/>
            <a:ext cx="6708216" cy="3970318"/>
          </a:xfrm>
          <a:prstGeom prst="rect">
            <a:avLst/>
          </a:prstGeom>
          <a:ln>
            <a:solidFill>
              <a:schemeClr val="accent1"/>
            </a:solidFill>
          </a:ln>
        </p:spPr>
        <p:txBody>
          <a:bodyPr wrap="square">
            <a:spAutoFit/>
          </a:bodyPr>
          <a:lstStyle/>
          <a:p>
            <a:r>
              <a:rPr lang="en-US" dirty="0" err="1"/>
              <a:t>var</a:t>
            </a:r>
            <a:r>
              <a:rPr lang="en-US" dirty="0"/>
              <a:t> </a:t>
            </a:r>
            <a:r>
              <a:rPr lang="en-US" dirty="0" err="1"/>
              <a:t>isMomHappy</a:t>
            </a:r>
            <a:r>
              <a:rPr lang="en-US" dirty="0"/>
              <a:t> = false; </a:t>
            </a:r>
            <a:endParaRPr lang="en-US" dirty="0" smtClean="0"/>
          </a:p>
          <a:p>
            <a:r>
              <a:rPr lang="en-US" dirty="0" smtClean="0"/>
              <a:t>// </a:t>
            </a:r>
            <a:r>
              <a:rPr lang="en-US" dirty="0"/>
              <a:t>Promise </a:t>
            </a:r>
            <a:endParaRPr lang="en-US" dirty="0" smtClean="0"/>
          </a:p>
          <a:p>
            <a:r>
              <a:rPr lang="en-US" dirty="0" err="1" smtClean="0"/>
              <a:t>var</a:t>
            </a:r>
            <a:r>
              <a:rPr lang="en-US" dirty="0" smtClean="0"/>
              <a:t> </a:t>
            </a:r>
            <a:r>
              <a:rPr lang="en-US" dirty="0" err="1"/>
              <a:t>willIGetNewPhone</a:t>
            </a:r>
            <a:r>
              <a:rPr lang="en-US" dirty="0"/>
              <a:t> = new </a:t>
            </a:r>
            <a:r>
              <a:rPr lang="en-US" u="sng" dirty="0"/>
              <a:t>Promise</a:t>
            </a:r>
            <a:r>
              <a:rPr lang="en-US" dirty="0"/>
              <a:t>( </a:t>
            </a:r>
            <a:endParaRPr lang="en-US" dirty="0" smtClean="0"/>
          </a:p>
          <a:p>
            <a:r>
              <a:rPr lang="en-US" dirty="0"/>
              <a:t>	</a:t>
            </a:r>
            <a:r>
              <a:rPr lang="en-US" dirty="0" smtClean="0"/>
              <a:t>function </a:t>
            </a:r>
            <a:r>
              <a:rPr lang="en-US" dirty="0"/>
              <a:t>(resolve, reject) { </a:t>
            </a:r>
            <a:endParaRPr lang="en-US" dirty="0" smtClean="0"/>
          </a:p>
          <a:p>
            <a:pPr lvl="2"/>
            <a:r>
              <a:rPr lang="en-US" dirty="0"/>
              <a:t>	</a:t>
            </a:r>
            <a:r>
              <a:rPr lang="en-US" dirty="0" smtClean="0"/>
              <a:t>if </a:t>
            </a:r>
            <a:r>
              <a:rPr lang="en-US" dirty="0"/>
              <a:t>(</a:t>
            </a:r>
            <a:r>
              <a:rPr lang="en-US" dirty="0" err="1"/>
              <a:t>isMomHappy</a:t>
            </a:r>
            <a:r>
              <a:rPr lang="en-US" dirty="0"/>
              <a:t>) { </a:t>
            </a:r>
            <a:endParaRPr lang="en-US" dirty="0" smtClean="0"/>
          </a:p>
          <a:p>
            <a:pPr lvl="2"/>
            <a:r>
              <a:rPr lang="en-US" dirty="0"/>
              <a:t>	</a:t>
            </a:r>
            <a:r>
              <a:rPr lang="en-US" dirty="0" err="1" smtClean="0"/>
              <a:t>var</a:t>
            </a:r>
            <a:r>
              <a:rPr lang="en-US" dirty="0" smtClean="0"/>
              <a:t> </a:t>
            </a:r>
            <a:r>
              <a:rPr lang="en-US" dirty="0"/>
              <a:t>phone = { brand: 'Samsung', color: 'black' }; </a:t>
            </a:r>
            <a:r>
              <a:rPr lang="en-US" dirty="0" smtClean="0"/>
              <a:t>	resolve(phone</a:t>
            </a:r>
            <a:r>
              <a:rPr lang="en-US" dirty="0"/>
              <a:t>); </a:t>
            </a:r>
            <a:endParaRPr lang="en-US" dirty="0" smtClean="0"/>
          </a:p>
          <a:p>
            <a:pPr lvl="2"/>
            <a:r>
              <a:rPr lang="en-US" dirty="0"/>
              <a:t>	</a:t>
            </a:r>
            <a:r>
              <a:rPr lang="en-US" dirty="0" smtClean="0"/>
              <a:t>// </a:t>
            </a:r>
            <a:r>
              <a:rPr lang="en-US" dirty="0"/>
              <a:t>fulfilled </a:t>
            </a:r>
            <a:endParaRPr lang="en-US" dirty="0" smtClean="0"/>
          </a:p>
          <a:p>
            <a:pPr lvl="2"/>
            <a:r>
              <a:rPr lang="en-US" dirty="0"/>
              <a:t>	</a:t>
            </a:r>
            <a:r>
              <a:rPr lang="en-US" dirty="0" smtClean="0"/>
              <a:t>} </a:t>
            </a:r>
          </a:p>
          <a:p>
            <a:pPr lvl="2"/>
            <a:r>
              <a:rPr lang="en-US" dirty="0"/>
              <a:t>	</a:t>
            </a:r>
            <a:r>
              <a:rPr lang="en-US" dirty="0" smtClean="0"/>
              <a:t>else {</a:t>
            </a:r>
          </a:p>
          <a:p>
            <a:pPr lvl="2"/>
            <a:r>
              <a:rPr lang="en-US" dirty="0"/>
              <a:t>	</a:t>
            </a:r>
            <a:r>
              <a:rPr lang="en-US" dirty="0" smtClean="0"/>
              <a:t> </a:t>
            </a:r>
            <a:r>
              <a:rPr lang="en-US" dirty="0" err="1"/>
              <a:t>var</a:t>
            </a:r>
            <a:r>
              <a:rPr lang="en-US" dirty="0"/>
              <a:t> reason = new </a:t>
            </a:r>
            <a:r>
              <a:rPr lang="en-US" u="sng" dirty="0"/>
              <a:t>Error</a:t>
            </a:r>
            <a:r>
              <a:rPr lang="en-US" dirty="0"/>
              <a:t>('mom is not happy'); </a:t>
            </a:r>
            <a:endParaRPr lang="en-US" dirty="0" smtClean="0"/>
          </a:p>
          <a:p>
            <a:pPr lvl="2"/>
            <a:r>
              <a:rPr lang="en-US" dirty="0"/>
              <a:t>	</a:t>
            </a:r>
            <a:r>
              <a:rPr lang="en-US" dirty="0" smtClean="0"/>
              <a:t>reject(reason</a:t>
            </a:r>
            <a:r>
              <a:rPr lang="en-US" dirty="0"/>
              <a:t>); // reject </a:t>
            </a:r>
            <a:endParaRPr lang="en-US" dirty="0" smtClean="0"/>
          </a:p>
          <a:p>
            <a:pPr lvl="2"/>
            <a:r>
              <a:rPr lang="en-US" dirty="0"/>
              <a:t>	</a:t>
            </a:r>
            <a:r>
              <a:rPr lang="en-US" dirty="0" smtClean="0"/>
              <a:t>}</a:t>
            </a:r>
          </a:p>
          <a:p>
            <a:r>
              <a:rPr lang="en-US" dirty="0"/>
              <a:t>	</a:t>
            </a:r>
            <a:r>
              <a:rPr lang="en-US" dirty="0" smtClean="0"/>
              <a:t> </a:t>
            </a:r>
            <a:r>
              <a:rPr lang="en-US" dirty="0"/>
              <a:t>} );</a:t>
            </a:r>
          </a:p>
        </p:txBody>
      </p:sp>
    </p:spTree>
    <p:extLst>
      <p:ext uri="{BB962C8B-B14F-4D97-AF65-F5344CB8AC3E}">
        <p14:creationId xmlns:p14="http://schemas.microsoft.com/office/powerpoint/2010/main" val="151081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Simple Example – Consume Promise</a:t>
            </a:r>
            <a:endParaRPr lang="en-US" b="0" dirty="0">
              <a:effectLst/>
            </a:endParaRPr>
          </a:p>
        </p:txBody>
      </p:sp>
      <p:sp>
        <p:nvSpPr>
          <p:cNvPr id="2" name="Rectangle 1"/>
          <p:cNvSpPr/>
          <p:nvPr/>
        </p:nvSpPr>
        <p:spPr>
          <a:xfrm>
            <a:off x="1331640" y="908720"/>
            <a:ext cx="6708216" cy="3970318"/>
          </a:xfrm>
          <a:prstGeom prst="rect">
            <a:avLst/>
          </a:prstGeom>
          <a:ln>
            <a:solidFill>
              <a:schemeClr val="accent1"/>
            </a:solidFill>
          </a:ln>
        </p:spPr>
        <p:txBody>
          <a:bodyPr wrap="square">
            <a:spAutoFit/>
          </a:bodyPr>
          <a:lstStyle/>
          <a:p>
            <a:r>
              <a:rPr lang="en-US" dirty="0"/>
              <a:t>// call our promise </a:t>
            </a:r>
            <a:endParaRPr lang="en-US" dirty="0" smtClean="0"/>
          </a:p>
          <a:p>
            <a:r>
              <a:rPr lang="en-US" dirty="0" err="1" smtClean="0"/>
              <a:t>var</a:t>
            </a:r>
            <a:r>
              <a:rPr lang="en-US" dirty="0" smtClean="0"/>
              <a:t> </a:t>
            </a:r>
            <a:r>
              <a:rPr lang="en-US" dirty="0" err="1"/>
              <a:t>askMom</a:t>
            </a:r>
            <a:r>
              <a:rPr lang="en-US" dirty="0"/>
              <a:t> = function () </a:t>
            </a:r>
            <a:r>
              <a:rPr lang="en-US" dirty="0" smtClean="0"/>
              <a:t>{</a:t>
            </a:r>
          </a:p>
          <a:p>
            <a:r>
              <a:rPr lang="en-US" dirty="0"/>
              <a:t>	</a:t>
            </a:r>
            <a:r>
              <a:rPr lang="en-US" dirty="0" smtClean="0"/>
              <a:t> </a:t>
            </a:r>
            <a:r>
              <a:rPr lang="en-US" dirty="0" err="1"/>
              <a:t>willIGetNewPhone</a:t>
            </a:r>
            <a:r>
              <a:rPr lang="en-US" dirty="0"/>
              <a:t> .then(function (fulfilled) { </a:t>
            </a:r>
            <a:endParaRPr lang="en-US" dirty="0" smtClean="0"/>
          </a:p>
          <a:p>
            <a:pPr lvl="2"/>
            <a:r>
              <a:rPr lang="en-US" dirty="0"/>
              <a:t>	</a:t>
            </a:r>
            <a:r>
              <a:rPr lang="en-US" dirty="0" smtClean="0"/>
              <a:t>// </a:t>
            </a:r>
            <a:r>
              <a:rPr lang="en-US" dirty="0"/>
              <a:t>yay, you got a new phone </a:t>
            </a:r>
            <a:endParaRPr lang="en-US" dirty="0" smtClean="0"/>
          </a:p>
          <a:p>
            <a:pPr lvl="2"/>
            <a:r>
              <a:rPr lang="en-US" dirty="0"/>
              <a:t>	</a:t>
            </a:r>
            <a:r>
              <a:rPr lang="en-US" dirty="0" err="1" smtClean="0"/>
              <a:t>console.log</a:t>
            </a:r>
            <a:r>
              <a:rPr lang="en-US" dirty="0" smtClean="0"/>
              <a:t>(fulfilled</a:t>
            </a:r>
            <a:r>
              <a:rPr lang="en-US" dirty="0"/>
              <a:t>); </a:t>
            </a:r>
            <a:endParaRPr lang="en-US" dirty="0" smtClean="0"/>
          </a:p>
          <a:p>
            <a:pPr lvl="2"/>
            <a:r>
              <a:rPr lang="en-US" dirty="0"/>
              <a:t>	</a:t>
            </a:r>
            <a:r>
              <a:rPr lang="en-US" dirty="0" smtClean="0"/>
              <a:t>// </a:t>
            </a:r>
            <a:r>
              <a:rPr lang="en-US" dirty="0"/>
              <a:t>output: { brand: 'Samsung', color: 'black' } </a:t>
            </a:r>
            <a:endParaRPr lang="en-US" dirty="0" smtClean="0"/>
          </a:p>
          <a:p>
            <a:r>
              <a:rPr lang="en-US" dirty="0"/>
              <a:t>	</a:t>
            </a:r>
            <a:r>
              <a:rPr lang="en-US" dirty="0" smtClean="0"/>
              <a:t>})</a:t>
            </a:r>
          </a:p>
          <a:p>
            <a:r>
              <a:rPr lang="en-US" dirty="0"/>
              <a:t>	</a:t>
            </a:r>
            <a:r>
              <a:rPr lang="en-US" dirty="0" smtClean="0"/>
              <a:t> .catch(function </a:t>
            </a:r>
            <a:r>
              <a:rPr lang="en-US" dirty="0"/>
              <a:t>(error) { </a:t>
            </a:r>
            <a:endParaRPr lang="en-US" dirty="0" smtClean="0"/>
          </a:p>
          <a:p>
            <a:r>
              <a:rPr lang="en-US" dirty="0"/>
              <a:t>	</a:t>
            </a:r>
            <a:r>
              <a:rPr lang="en-US" dirty="0" smtClean="0"/>
              <a:t>	// </a:t>
            </a:r>
            <a:r>
              <a:rPr lang="en-US" dirty="0"/>
              <a:t>oops, mom don't buy it </a:t>
            </a:r>
            <a:r>
              <a:rPr lang="en-US" dirty="0" smtClean="0"/>
              <a:t>					</a:t>
            </a:r>
            <a:r>
              <a:rPr lang="en-US" dirty="0" err="1" smtClean="0"/>
              <a:t>console.log</a:t>
            </a:r>
            <a:r>
              <a:rPr lang="en-US" dirty="0" smtClean="0"/>
              <a:t>(</a:t>
            </a:r>
            <a:r>
              <a:rPr lang="en-US" dirty="0" err="1" smtClean="0"/>
              <a:t>error.message</a:t>
            </a:r>
            <a:r>
              <a:rPr lang="en-US" dirty="0"/>
              <a:t>); </a:t>
            </a:r>
            <a:endParaRPr lang="en-US" dirty="0" smtClean="0"/>
          </a:p>
          <a:p>
            <a:r>
              <a:rPr lang="en-US" dirty="0"/>
              <a:t>	</a:t>
            </a:r>
            <a:r>
              <a:rPr lang="en-US" dirty="0" smtClean="0"/>
              <a:t>	// </a:t>
            </a:r>
            <a:r>
              <a:rPr lang="en-US" dirty="0"/>
              <a:t>output: 'mom is not happy' </a:t>
            </a:r>
            <a:endParaRPr lang="en-US" dirty="0" smtClean="0"/>
          </a:p>
          <a:p>
            <a:r>
              <a:rPr lang="en-US" dirty="0"/>
              <a:t>	</a:t>
            </a:r>
            <a:r>
              <a:rPr lang="en-US" dirty="0" smtClean="0"/>
              <a:t>}); </a:t>
            </a:r>
          </a:p>
          <a:p>
            <a:r>
              <a:rPr lang="en-US" dirty="0" smtClean="0"/>
              <a:t>     }; </a:t>
            </a:r>
          </a:p>
          <a:p>
            <a:r>
              <a:rPr lang="en-US" dirty="0" err="1" smtClean="0"/>
              <a:t>askMom</a:t>
            </a:r>
            <a:r>
              <a:rPr lang="en-US" dirty="0"/>
              <a:t>();</a:t>
            </a:r>
          </a:p>
        </p:txBody>
      </p:sp>
    </p:spTree>
    <p:extLst>
      <p:ext uri="{BB962C8B-B14F-4D97-AF65-F5344CB8AC3E}">
        <p14:creationId xmlns:p14="http://schemas.microsoft.com/office/powerpoint/2010/main" val="122921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Promise with </a:t>
            </a:r>
            <a:r>
              <a:rPr lang="en-US" b="0" dirty="0" err="1" smtClean="0">
                <a:effectLst/>
              </a:rPr>
              <a:t>XMLHttpRequest</a:t>
            </a:r>
            <a:endParaRPr lang="en-US" b="0" dirty="0">
              <a:effectLst/>
            </a:endParaRPr>
          </a:p>
        </p:txBody>
      </p:sp>
      <p:sp>
        <p:nvSpPr>
          <p:cNvPr id="4" name="Rectangle 3"/>
          <p:cNvSpPr/>
          <p:nvPr/>
        </p:nvSpPr>
        <p:spPr>
          <a:xfrm>
            <a:off x="539552" y="620688"/>
            <a:ext cx="8208912" cy="6186309"/>
          </a:xfrm>
          <a:prstGeom prst="rect">
            <a:avLst/>
          </a:prstGeom>
        </p:spPr>
        <p:txBody>
          <a:bodyPr wrap="square">
            <a:spAutoFit/>
          </a:bodyPr>
          <a:lstStyle/>
          <a:p>
            <a:r>
              <a:rPr lang="en-US" dirty="0" smtClean="0">
                <a:solidFill>
                  <a:srgbClr val="0077AA"/>
                </a:solidFill>
              </a:rPr>
              <a:t>if</a:t>
            </a:r>
            <a:r>
              <a:rPr lang="en-US" dirty="0" smtClean="0"/>
              <a:t> </a:t>
            </a:r>
            <a:r>
              <a:rPr lang="en-US" dirty="0">
                <a:solidFill>
                  <a:srgbClr val="999999"/>
                </a:solidFill>
              </a:rPr>
              <a:t>(</a:t>
            </a:r>
            <a:r>
              <a:rPr lang="en-US" dirty="0" err="1"/>
              <a:t>window</a:t>
            </a:r>
            <a:r>
              <a:rPr lang="en-US" dirty="0" err="1">
                <a:solidFill>
                  <a:srgbClr val="999999"/>
                </a:solidFill>
              </a:rPr>
              <a:t>.</a:t>
            </a:r>
            <a:r>
              <a:rPr lang="en-US" dirty="0" err="1"/>
              <a:t>Promise</a:t>
            </a:r>
            <a:r>
              <a:rPr lang="en-US" dirty="0">
                <a:solidFill>
                  <a:srgbClr val="999999"/>
                </a:solidFill>
              </a:rPr>
              <a:t>)</a:t>
            </a:r>
            <a:r>
              <a:rPr lang="en-US" dirty="0"/>
              <a:t> </a:t>
            </a:r>
            <a:r>
              <a:rPr lang="en-US" dirty="0" smtClean="0">
                <a:solidFill>
                  <a:srgbClr val="999999"/>
                </a:solidFill>
              </a:rPr>
              <a:t>{</a:t>
            </a:r>
          </a:p>
          <a:p>
            <a:r>
              <a:rPr lang="en-US" dirty="0" err="1" smtClean="0"/>
              <a:t>console</a:t>
            </a:r>
            <a:r>
              <a:rPr lang="en-US" dirty="0" err="1" smtClean="0">
                <a:solidFill>
                  <a:srgbClr val="999999"/>
                </a:solidFill>
              </a:rPr>
              <a:t>.</a:t>
            </a:r>
            <a:r>
              <a:rPr lang="en-US" dirty="0" err="1" smtClean="0">
                <a:solidFill>
                  <a:srgbClr val="DD4A68"/>
                </a:solidFill>
              </a:rPr>
              <a:t>log</a:t>
            </a:r>
            <a:r>
              <a:rPr lang="en-US" dirty="0">
                <a:solidFill>
                  <a:srgbClr val="999999"/>
                </a:solidFill>
              </a:rPr>
              <a:t>(</a:t>
            </a:r>
            <a:r>
              <a:rPr lang="en-US" dirty="0">
                <a:solidFill>
                  <a:srgbClr val="669900"/>
                </a:solidFill>
              </a:rPr>
              <a:t>'Promise found'</a:t>
            </a:r>
            <a:r>
              <a:rPr lang="en-US" dirty="0">
                <a:solidFill>
                  <a:srgbClr val="999999"/>
                </a:solidFill>
              </a:rPr>
              <a:t>);</a:t>
            </a:r>
            <a:r>
              <a:rPr lang="en-US" dirty="0"/>
              <a:t> </a:t>
            </a:r>
            <a:endParaRPr lang="en-US" dirty="0" smtClean="0"/>
          </a:p>
          <a:p>
            <a:r>
              <a:rPr lang="en-US" dirty="0" err="1" smtClean="0">
                <a:solidFill>
                  <a:srgbClr val="0077AA"/>
                </a:solidFill>
              </a:rPr>
              <a:t>var</a:t>
            </a:r>
            <a:r>
              <a:rPr lang="en-US" dirty="0" smtClean="0"/>
              <a:t> </a:t>
            </a:r>
            <a:r>
              <a:rPr lang="en-US" dirty="0"/>
              <a:t>promise </a:t>
            </a:r>
            <a:r>
              <a:rPr lang="en-US" dirty="0">
                <a:solidFill>
                  <a:srgbClr val="A67F59"/>
                </a:solidFill>
              </a:rPr>
              <a:t>=</a:t>
            </a:r>
            <a:r>
              <a:rPr lang="en-US" dirty="0"/>
              <a:t> </a:t>
            </a:r>
            <a:r>
              <a:rPr lang="en-US" dirty="0">
                <a:solidFill>
                  <a:srgbClr val="0077AA"/>
                </a:solidFill>
              </a:rPr>
              <a:t>new</a:t>
            </a:r>
            <a:r>
              <a:rPr lang="en-US" dirty="0"/>
              <a:t> Promise</a:t>
            </a:r>
            <a:r>
              <a:rPr lang="en-US" dirty="0">
                <a:solidFill>
                  <a:srgbClr val="999999"/>
                </a:solidFill>
              </a:rPr>
              <a:t>(</a:t>
            </a:r>
            <a:r>
              <a:rPr lang="en-US" dirty="0">
                <a:solidFill>
                  <a:srgbClr val="0077AA"/>
                </a:solidFill>
              </a:rPr>
              <a:t>function</a:t>
            </a:r>
            <a:r>
              <a:rPr lang="en-US" dirty="0">
                <a:solidFill>
                  <a:srgbClr val="999999"/>
                </a:solidFill>
              </a:rPr>
              <a:t>(</a:t>
            </a:r>
            <a:r>
              <a:rPr lang="en-US" dirty="0"/>
              <a:t>resolve</a:t>
            </a:r>
            <a:r>
              <a:rPr lang="en-US" dirty="0">
                <a:solidFill>
                  <a:srgbClr val="999999"/>
                </a:solidFill>
              </a:rPr>
              <a:t>,</a:t>
            </a:r>
            <a:r>
              <a:rPr lang="en-US" dirty="0"/>
              <a:t> reject</a:t>
            </a:r>
            <a:r>
              <a:rPr lang="en-US" dirty="0">
                <a:solidFill>
                  <a:srgbClr val="999999"/>
                </a:solidFill>
              </a:rPr>
              <a:t>)</a:t>
            </a:r>
            <a:r>
              <a:rPr lang="en-US" dirty="0"/>
              <a:t> </a:t>
            </a:r>
            <a:r>
              <a:rPr lang="en-US" dirty="0">
                <a:solidFill>
                  <a:srgbClr val="999999"/>
                </a:solidFill>
              </a:rPr>
              <a:t>{</a:t>
            </a:r>
            <a:r>
              <a:rPr lang="en-US" dirty="0"/>
              <a:t> </a:t>
            </a:r>
            <a:endParaRPr lang="en-US" dirty="0" smtClean="0"/>
          </a:p>
          <a:p>
            <a:r>
              <a:rPr lang="en-US" dirty="0">
                <a:solidFill>
                  <a:srgbClr val="0077AA"/>
                </a:solidFill>
              </a:rPr>
              <a:t>	</a:t>
            </a:r>
            <a:r>
              <a:rPr lang="en-US" dirty="0" err="1" smtClean="0">
                <a:solidFill>
                  <a:srgbClr val="0077AA"/>
                </a:solidFill>
              </a:rPr>
              <a:t>var</a:t>
            </a:r>
            <a:r>
              <a:rPr lang="en-US" dirty="0" smtClean="0"/>
              <a:t> </a:t>
            </a:r>
            <a:r>
              <a:rPr lang="en-US" dirty="0"/>
              <a:t>request </a:t>
            </a:r>
            <a:r>
              <a:rPr lang="en-US" dirty="0">
                <a:solidFill>
                  <a:srgbClr val="A67F59"/>
                </a:solidFill>
              </a:rPr>
              <a:t>=</a:t>
            </a:r>
            <a:r>
              <a:rPr lang="en-US" dirty="0"/>
              <a:t> </a:t>
            </a:r>
            <a:r>
              <a:rPr lang="en-US" dirty="0">
                <a:solidFill>
                  <a:srgbClr val="0077AA"/>
                </a:solidFill>
              </a:rPr>
              <a:t>new</a:t>
            </a:r>
            <a:r>
              <a:rPr lang="en-US" dirty="0"/>
              <a:t> </a:t>
            </a:r>
            <a:r>
              <a:rPr lang="en-US" dirty="0" err="1"/>
              <a:t>XMLHttpRequest</a:t>
            </a:r>
            <a:r>
              <a:rPr lang="en-US" dirty="0">
                <a:solidFill>
                  <a:srgbClr val="999999"/>
                </a:solidFill>
              </a:rPr>
              <a:t>();</a:t>
            </a:r>
            <a:r>
              <a:rPr lang="en-US" dirty="0"/>
              <a:t> </a:t>
            </a:r>
            <a:endParaRPr lang="en-US" dirty="0" smtClean="0"/>
          </a:p>
          <a:p>
            <a:r>
              <a:rPr lang="en-US" dirty="0"/>
              <a:t>	</a:t>
            </a:r>
            <a:r>
              <a:rPr lang="en-US" dirty="0" err="1" smtClean="0"/>
              <a:t>request</a:t>
            </a:r>
            <a:r>
              <a:rPr lang="en-US" dirty="0" err="1" smtClean="0">
                <a:solidFill>
                  <a:srgbClr val="999999"/>
                </a:solidFill>
              </a:rPr>
              <a:t>.</a:t>
            </a:r>
            <a:r>
              <a:rPr lang="en-US" dirty="0" err="1" smtClean="0">
                <a:solidFill>
                  <a:srgbClr val="DD4A68"/>
                </a:solidFill>
              </a:rPr>
              <a:t>open</a:t>
            </a:r>
            <a:r>
              <a:rPr lang="en-US" dirty="0">
                <a:solidFill>
                  <a:srgbClr val="999999"/>
                </a:solidFill>
              </a:rPr>
              <a:t>(</a:t>
            </a:r>
            <a:r>
              <a:rPr lang="en-US" dirty="0">
                <a:solidFill>
                  <a:srgbClr val="669900"/>
                </a:solidFill>
              </a:rPr>
              <a:t>'GET'</a:t>
            </a:r>
            <a:r>
              <a:rPr lang="en-US" dirty="0">
                <a:solidFill>
                  <a:srgbClr val="999999"/>
                </a:solidFill>
              </a:rPr>
              <a:t>,</a:t>
            </a:r>
            <a:r>
              <a:rPr lang="en-US" dirty="0"/>
              <a:t> </a:t>
            </a:r>
            <a:r>
              <a:rPr lang="en-US" dirty="0">
                <a:solidFill>
                  <a:srgbClr val="669900"/>
                </a:solidFill>
              </a:rPr>
              <a:t>'http://</a:t>
            </a:r>
            <a:r>
              <a:rPr lang="en-US" dirty="0" err="1" smtClean="0">
                <a:solidFill>
                  <a:srgbClr val="669900"/>
                </a:solidFill>
              </a:rPr>
              <a:t>api.icndb.com</a:t>
            </a:r>
            <a:r>
              <a:rPr lang="en-US" dirty="0" smtClean="0">
                <a:solidFill>
                  <a:srgbClr val="669900"/>
                </a:solidFill>
              </a:rPr>
              <a:t>/Blogs/random</a:t>
            </a:r>
            <a:r>
              <a:rPr lang="en-US" dirty="0">
                <a:solidFill>
                  <a:srgbClr val="669900"/>
                </a:solidFill>
              </a:rPr>
              <a:t>'</a:t>
            </a:r>
            <a:r>
              <a:rPr lang="en-US" dirty="0">
                <a:solidFill>
                  <a:srgbClr val="999999"/>
                </a:solidFill>
              </a:rPr>
              <a:t>);</a:t>
            </a:r>
            <a:r>
              <a:rPr lang="en-US" dirty="0"/>
              <a:t> </a:t>
            </a:r>
            <a:endParaRPr lang="en-US" dirty="0" smtClean="0"/>
          </a:p>
          <a:p>
            <a:r>
              <a:rPr lang="en-US" dirty="0"/>
              <a:t>	</a:t>
            </a:r>
            <a:r>
              <a:rPr lang="en-US" dirty="0" err="1" smtClean="0"/>
              <a:t>request</a:t>
            </a:r>
            <a:r>
              <a:rPr lang="en-US" dirty="0" err="1" smtClean="0">
                <a:solidFill>
                  <a:srgbClr val="999999"/>
                </a:solidFill>
              </a:rPr>
              <a:t>.</a:t>
            </a:r>
            <a:r>
              <a:rPr lang="en-US" dirty="0" err="1" smtClean="0"/>
              <a:t>onload</a:t>
            </a:r>
            <a:r>
              <a:rPr lang="en-US" dirty="0" smtClean="0"/>
              <a:t> </a:t>
            </a:r>
            <a:r>
              <a:rPr lang="en-US" dirty="0">
                <a:solidFill>
                  <a:srgbClr val="A67F59"/>
                </a:solidFill>
              </a:rPr>
              <a:t>=</a:t>
            </a:r>
            <a:r>
              <a:rPr lang="en-US" dirty="0"/>
              <a:t> </a:t>
            </a:r>
            <a:r>
              <a:rPr lang="en-US" dirty="0">
                <a:solidFill>
                  <a:srgbClr val="0077AA"/>
                </a:solidFill>
              </a:rPr>
              <a:t>function</a:t>
            </a:r>
            <a:r>
              <a:rPr lang="en-US" dirty="0">
                <a:solidFill>
                  <a:srgbClr val="999999"/>
                </a:solidFill>
              </a:rPr>
              <a:t>()</a:t>
            </a:r>
            <a:r>
              <a:rPr lang="en-US" dirty="0"/>
              <a:t> </a:t>
            </a:r>
            <a:r>
              <a:rPr lang="en-US" dirty="0">
                <a:solidFill>
                  <a:srgbClr val="999999"/>
                </a:solidFill>
              </a:rPr>
              <a:t>{</a:t>
            </a:r>
            <a:r>
              <a:rPr lang="en-US" dirty="0"/>
              <a:t> </a:t>
            </a:r>
            <a:r>
              <a:rPr lang="en-US" dirty="0">
                <a:solidFill>
                  <a:srgbClr val="0077AA"/>
                </a:solidFill>
              </a:rPr>
              <a:t>if</a:t>
            </a:r>
            <a:r>
              <a:rPr lang="en-US" dirty="0"/>
              <a:t> </a:t>
            </a:r>
            <a:r>
              <a:rPr lang="en-US" dirty="0">
                <a:solidFill>
                  <a:srgbClr val="999999"/>
                </a:solidFill>
              </a:rPr>
              <a:t>(</a:t>
            </a:r>
            <a:r>
              <a:rPr lang="en-US" dirty="0" err="1"/>
              <a:t>request</a:t>
            </a:r>
            <a:r>
              <a:rPr lang="en-US" dirty="0" err="1">
                <a:solidFill>
                  <a:srgbClr val="999999"/>
                </a:solidFill>
              </a:rPr>
              <a:t>.</a:t>
            </a:r>
            <a:r>
              <a:rPr lang="en-US" dirty="0" err="1"/>
              <a:t>status</a:t>
            </a:r>
            <a:r>
              <a:rPr lang="en-US" dirty="0"/>
              <a:t> </a:t>
            </a:r>
            <a:r>
              <a:rPr lang="en-US" dirty="0">
                <a:solidFill>
                  <a:srgbClr val="A67F59"/>
                </a:solidFill>
              </a:rPr>
              <a:t>==</a:t>
            </a:r>
            <a:r>
              <a:rPr lang="en-US" dirty="0"/>
              <a:t> </a:t>
            </a:r>
            <a:r>
              <a:rPr lang="en-US" dirty="0">
                <a:solidFill>
                  <a:srgbClr val="990055"/>
                </a:solidFill>
              </a:rPr>
              <a:t>200</a:t>
            </a:r>
            <a:r>
              <a:rPr lang="en-US" dirty="0">
                <a:solidFill>
                  <a:srgbClr val="999999"/>
                </a:solidFill>
              </a:rPr>
              <a:t>)</a:t>
            </a:r>
            <a:r>
              <a:rPr lang="en-US" dirty="0"/>
              <a:t> </a:t>
            </a:r>
            <a:r>
              <a:rPr lang="en-US" dirty="0">
                <a:solidFill>
                  <a:srgbClr val="999999"/>
                </a:solidFill>
              </a:rPr>
              <a:t>{</a:t>
            </a:r>
            <a:r>
              <a:rPr lang="en-US" dirty="0"/>
              <a:t> </a:t>
            </a:r>
            <a:r>
              <a:rPr lang="en-US" dirty="0" smtClean="0"/>
              <a:t>	</a:t>
            </a:r>
            <a:r>
              <a:rPr lang="en-US" dirty="0" smtClean="0">
                <a:solidFill>
                  <a:srgbClr val="DD4A68"/>
                </a:solidFill>
              </a:rPr>
              <a:t>resolve</a:t>
            </a:r>
            <a:r>
              <a:rPr lang="en-US" dirty="0" smtClean="0">
                <a:solidFill>
                  <a:srgbClr val="999999"/>
                </a:solidFill>
              </a:rPr>
              <a:t>(</a:t>
            </a:r>
            <a:r>
              <a:rPr lang="en-US" dirty="0" err="1" smtClean="0"/>
              <a:t>request</a:t>
            </a:r>
            <a:r>
              <a:rPr lang="en-US" dirty="0" err="1" smtClean="0">
                <a:solidFill>
                  <a:srgbClr val="999999"/>
                </a:solidFill>
              </a:rPr>
              <a:t>.</a:t>
            </a:r>
            <a:r>
              <a:rPr lang="en-US" dirty="0" err="1" smtClean="0"/>
              <a:t>response</a:t>
            </a:r>
            <a:r>
              <a:rPr lang="en-US" dirty="0">
                <a:solidFill>
                  <a:srgbClr val="999999"/>
                </a:solidFill>
              </a:rPr>
              <a:t>);</a:t>
            </a:r>
            <a:r>
              <a:rPr lang="en-US" dirty="0"/>
              <a:t> </a:t>
            </a:r>
            <a:r>
              <a:rPr lang="en-US" dirty="0">
                <a:solidFill>
                  <a:srgbClr val="708090"/>
                </a:solidFill>
              </a:rPr>
              <a:t>// we got data here, so resolve the Promise</a:t>
            </a:r>
            <a:r>
              <a:rPr lang="en-US" dirty="0"/>
              <a:t> </a:t>
            </a:r>
            <a:r>
              <a:rPr lang="en-US" dirty="0">
                <a:solidFill>
                  <a:srgbClr val="999999"/>
                </a:solidFill>
              </a:rPr>
              <a:t>}</a:t>
            </a:r>
            <a:r>
              <a:rPr lang="en-US" dirty="0"/>
              <a:t> </a:t>
            </a:r>
            <a:endParaRPr lang="en-US" dirty="0" smtClean="0"/>
          </a:p>
          <a:p>
            <a:r>
              <a:rPr lang="en-US" dirty="0">
                <a:solidFill>
                  <a:srgbClr val="0077AA"/>
                </a:solidFill>
              </a:rPr>
              <a:t>	</a:t>
            </a:r>
            <a:r>
              <a:rPr lang="en-US" dirty="0" smtClean="0">
                <a:solidFill>
                  <a:srgbClr val="0077AA"/>
                </a:solidFill>
              </a:rPr>
              <a:t>else</a:t>
            </a:r>
            <a:r>
              <a:rPr lang="en-US" dirty="0" smtClean="0"/>
              <a:t> </a:t>
            </a:r>
            <a:r>
              <a:rPr lang="en-US" dirty="0">
                <a:solidFill>
                  <a:srgbClr val="999999"/>
                </a:solidFill>
              </a:rPr>
              <a:t>{</a:t>
            </a:r>
            <a:r>
              <a:rPr lang="en-US" dirty="0"/>
              <a:t> </a:t>
            </a:r>
            <a:r>
              <a:rPr lang="en-US" dirty="0">
                <a:solidFill>
                  <a:srgbClr val="DD4A68"/>
                </a:solidFill>
              </a:rPr>
              <a:t>reject</a:t>
            </a:r>
            <a:r>
              <a:rPr lang="en-US" dirty="0">
                <a:solidFill>
                  <a:srgbClr val="999999"/>
                </a:solidFill>
              </a:rPr>
              <a:t>(</a:t>
            </a:r>
            <a:r>
              <a:rPr lang="en-US" dirty="0">
                <a:solidFill>
                  <a:srgbClr val="DD4A68"/>
                </a:solidFill>
              </a:rPr>
              <a:t>Error</a:t>
            </a:r>
            <a:r>
              <a:rPr lang="en-US" dirty="0">
                <a:solidFill>
                  <a:srgbClr val="999999"/>
                </a:solidFill>
              </a:rPr>
              <a:t>(</a:t>
            </a:r>
            <a:r>
              <a:rPr lang="en-US" dirty="0" err="1"/>
              <a:t>request</a:t>
            </a:r>
            <a:r>
              <a:rPr lang="en-US" dirty="0" err="1">
                <a:solidFill>
                  <a:srgbClr val="999999"/>
                </a:solidFill>
              </a:rPr>
              <a:t>.</a:t>
            </a:r>
            <a:r>
              <a:rPr lang="en-US" dirty="0" err="1"/>
              <a:t>statusText</a:t>
            </a:r>
            <a:r>
              <a:rPr lang="en-US" dirty="0">
                <a:solidFill>
                  <a:srgbClr val="999999"/>
                </a:solidFill>
              </a:rPr>
              <a:t>));</a:t>
            </a:r>
            <a:r>
              <a:rPr lang="en-US" dirty="0"/>
              <a:t> </a:t>
            </a:r>
            <a:r>
              <a:rPr lang="en-US" dirty="0">
                <a:solidFill>
                  <a:srgbClr val="708090"/>
                </a:solidFill>
              </a:rPr>
              <a:t>// status is not 200 OK, so reject</a:t>
            </a:r>
            <a:r>
              <a:rPr lang="en-US" dirty="0"/>
              <a:t> </a:t>
            </a:r>
            <a:r>
              <a:rPr lang="en-US" dirty="0">
                <a:solidFill>
                  <a:srgbClr val="999999"/>
                </a:solidFill>
              </a:rPr>
              <a:t>}</a:t>
            </a:r>
            <a:r>
              <a:rPr lang="en-US" dirty="0"/>
              <a:t> </a:t>
            </a:r>
            <a:r>
              <a:rPr lang="en-US" dirty="0">
                <a:solidFill>
                  <a:srgbClr val="999999"/>
                </a:solidFill>
              </a:rPr>
              <a:t>};</a:t>
            </a:r>
            <a:r>
              <a:rPr lang="en-US" dirty="0"/>
              <a:t> </a:t>
            </a:r>
            <a:r>
              <a:rPr lang="en-US" dirty="0" smtClean="0"/>
              <a:t>	</a:t>
            </a:r>
            <a:r>
              <a:rPr lang="en-US" dirty="0" err="1" smtClean="0"/>
              <a:t>request</a:t>
            </a:r>
            <a:r>
              <a:rPr lang="en-US" dirty="0" err="1" smtClean="0">
                <a:solidFill>
                  <a:srgbClr val="999999"/>
                </a:solidFill>
              </a:rPr>
              <a:t>.</a:t>
            </a:r>
            <a:r>
              <a:rPr lang="en-US" dirty="0" err="1" smtClean="0"/>
              <a:t>onerror</a:t>
            </a:r>
            <a:r>
              <a:rPr lang="en-US" dirty="0" smtClean="0"/>
              <a:t> </a:t>
            </a:r>
            <a:r>
              <a:rPr lang="en-US" dirty="0">
                <a:solidFill>
                  <a:srgbClr val="A67F59"/>
                </a:solidFill>
              </a:rPr>
              <a:t>=</a:t>
            </a:r>
            <a:r>
              <a:rPr lang="en-US" dirty="0"/>
              <a:t> </a:t>
            </a:r>
            <a:r>
              <a:rPr lang="en-US" dirty="0">
                <a:solidFill>
                  <a:srgbClr val="0077AA"/>
                </a:solidFill>
              </a:rPr>
              <a:t>function</a:t>
            </a:r>
            <a:r>
              <a:rPr lang="en-US" dirty="0">
                <a:solidFill>
                  <a:srgbClr val="999999"/>
                </a:solidFill>
              </a:rPr>
              <a:t>()</a:t>
            </a:r>
            <a:r>
              <a:rPr lang="en-US" dirty="0"/>
              <a:t> </a:t>
            </a:r>
            <a:r>
              <a:rPr lang="en-US" dirty="0">
                <a:solidFill>
                  <a:srgbClr val="999999"/>
                </a:solidFill>
              </a:rPr>
              <a:t>{</a:t>
            </a:r>
            <a:r>
              <a:rPr lang="en-US" dirty="0"/>
              <a:t> </a:t>
            </a:r>
            <a:r>
              <a:rPr lang="en-US" dirty="0">
                <a:solidFill>
                  <a:srgbClr val="DD4A68"/>
                </a:solidFill>
              </a:rPr>
              <a:t>reject</a:t>
            </a:r>
            <a:r>
              <a:rPr lang="en-US" dirty="0">
                <a:solidFill>
                  <a:srgbClr val="999999"/>
                </a:solidFill>
              </a:rPr>
              <a:t>(</a:t>
            </a:r>
            <a:r>
              <a:rPr lang="en-US" dirty="0">
                <a:solidFill>
                  <a:srgbClr val="DD4A68"/>
                </a:solidFill>
              </a:rPr>
              <a:t>Error</a:t>
            </a:r>
            <a:r>
              <a:rPr lang="en-US" dirty="0">
                <a:solidFill>
                  <a:srgbClr val="999999"/>
                </a:solidFill>
              </a:rPr>
              <a:t>(</a:t>
            </a:r>
            <a:r>
              <a:rPr lang="en-US" dirty="0">
                <a:solidFill>
                  <a:srgbClr val="669900"/>
                </a:solidFill>
              </a:rPr>
              <a:t>'Error fetching data.'</a:t>
            </a:r>
            <a:r>
              <a:rPr lang="en-US" dirty="0">
                <a:solidFill>
                  <a:srgbClr val="999999"/>
                </a:solidFill>
              </a:rPr>
              <a:t>));</a:t>
            </a:r>
            <a:r>
              <a:rPr lang="en-US" dirty="0"/>
              <a:t> </a:t>
            </a:r>
            <a:r>
              <a:rPr lang="en-US" dirty="0">
                <a:solidFill>
                  <a:srgbClr val="708090"/>
                </a:solidFill>
              </a:rPr>
              <a:t>// error </a:t>
            </a:r>
            <a:r>
              <a:rPr lang="en-US" dirty="0" smtClean="0">
                <a:solidFill>
                  <a:srgbClr val="708090"/>
                </a:solidFill>
              </a:rPr>
              <a:t>					       occurred</a:t>
            </a:r>
            <a:r>
              <a:rPr lang="en-US" dirty="0">
                <a:solidFill>
                  <a:srgbClr val="708090"/>
                </a:solidFill>
              </a:rPr>
              <a:t>, reject the Promise</a:t>
            </a:r>
            <a:r>
              <a:rPr lang="en-US" dirty="0"/>
              <a:t> </a:t>
            </a:r>
            <a:r>
              <a:rPr lang="en-US" dirty="0">
                <a:solidFill>
                  <a:srgbClr val="999999"/>
                </a:solidFill>
              </a:rPr>
              <a:t>};</a:t>
            </a:r>
            <a:r>
              <a:rPr lang="en-US" dirty="0"/>
              <a:t> </a:t>
            </a:r>
            <a:endParaRPr lang="en-US" dirty="0" smtClean="0"/>
          </a:p>
          <a:p>
            <a:r>
              <a:rPr lang="en-US" dirty="0"/>
              <a:t>	</a:t>
            </a:r>
            <a:r>
              <a:rPr lang="en-US" dirty="0" err="1" smtClean="0"/>
              <a:t>request</a:t>
            </a:r>
            <a:r>
              <a:rPr lang="en-US" dirty="0" err="1" smtClean="0">
                <a:solidFill>
                  <a:srgbClr val="999999"/>
                </a:solidFill>
              </a:rPr>
              <a:t>.</a:t>
            </a:r>
            <a:r>
              <a:rPr lang="en-US" dirty="0" err="1" smtClean="0">
                <a:solidFill>
                  <a:srgbClr val="DD4A68"/>
                </a:solidFill>
              </a:rPr>
              <a:t>send</a:t>
            </a:r>
            <a:r>
              <a:rPr lang="en-US" dirty="0">
                <a:solidFill>
                  <a:srgbClr val="999999"/>
                </a:solidFill>
              </a:rPr>
              <a:t>();</a:t>
            </a:r>
            <a:r>
              <a:rPr lang="en-US" dirty="0"/>
              <a:t> </a:t>
            </a:r>
            <a:r>
              <a:rPr lang="en-US" dirty="0">
                <a:solidFill>
                  <a:srgbClr val="708090"/>
                </a:solidFill>
              </a:rPr>
              <a:t>//send the request</a:t>
            </a:r>
            <a:r>
              <a:rPr lang="en-US" dirty="0"/>
              <a:t> </a:t>
            </a:r>
            <a:endParaRPr lang="en-US" dirty="0" smtClean="0"/>
          </a:p>
          <a:p>
            <a:r>
              <a:rPr lang="en-US" dirty="0" smtClean="0">
                <a:solidFill>
                  <a:srgbClr val="999999"/>
                </a:solidFill>
              </a:rPr>
              <a:t>	});</a:t>
            </a:r>
          </a:p>
          <a:p>
            <a:endParaRPr lang="en-US" dirty="0" smtClean="0">
              <a:solidFill>
                <a:srgbClr val="999999"/>
              </a:solidFill>
            </a:endParaRPr>
          </a:p>
          <a:p>
            <a:r>
              <a:rPr lang="en-US" dirty="0">
                <a:solidFill>
                  <a:srgbClr val="999999"/>
                </a:solidFill>
              </a:rPr>
              <a:t>	</a:t>
            </a:r>
            <a:r>
              <a:rPr lang="en-US" dirty="0" smtClean="0"/>
              <a:t> </a:t>
            </a:r>
            <a:r>
              <a:rPr lang="en-US" dirty="0" err="1"/>
              <a:t>console</a:t>
            </a:r>
            <a:r>
              <a:rPr lang="en-US" dirty="0" err="1">
                <a:solidFill>
                  <a:srgbClr val="999999"/>
                </a:solidFill>
              </a:rPr>
              <a:t>.</a:t>
            </a:r>
            <a:r>
              <a:rPr lang="en-US" dirty="0" err="1">
                <a:solidFill>
                  <a:srgbClr val="DD4A68"/>
                </a:solidFill>
              </a:rPr>
              <a:t>log</a:t>
            </a:r>
            <a:r>
              <a:rPr lang="en-US" dirty="0">
                <a:solidFill>
                  <a:srgbClr val="999999"/>
                </a:solidFill>
              </a:rPr>
              <a:t>(</a:t>
            </a:r>
            <a:r>
              <a:rPr lang="en-US" dirty="0">
                <a:solidFill>
                  <a:srgbClr val="669900"/>
                </a:solidFill>
              </a:rPr>
              <a:t>'Asynchronous request made.'</a:t>
            </a:r>
            <a:r>
              <a:rPr lang="en-US" dirty="0">
                <a:solidFill>
                  <a:srgbClr val="999999"/>
                </a:solidFill>
              </a:rPr>
              <a:t>);</a:t>
            </a:r>
            <a:r>
              <a:rPr lang="en-US" dirty="0"/>
              <a:t> 	</a:t>
            </a:r>
            <a:endParaRPr lang="en-US" dirty="0" smtClean="0"/>
          </a:p>
          <a:p>
            <a:r>
              <a:rPr lang="en-US" dirty="0"/>
              <a:t>	</a:t>
            </a:r>
            <a:r>
              <a:rPr lang="en-US" dirty="0" err="1" smtClean="0"/>
              <a:t>promise</a:t>
            </a:r>
            <a:r>
              <a:rPr lang="en-US" dirty="0" err="1" smtClean="0">
                <a:solidFill>
                  <a:srgbClr val="999999"/>
                </a:solidFill>
              </a:rPr>
              <a:t>.</a:t>
            </a:r>
            <a:r>
              <a:rPr lang="en-US" dirty="0" err="1" smtClean="0">
                <a:solidFill>
                  <a:srgbClr val="DD4A68"/>
                </a:solidFill>
              </a:rPr>
              <a:t>then</a:t>
            </a:r>
            <a:r>
              <a:rPr lang="en-US" dirty="0" smtClean="0">
                <a:solidFill>
                  <a:srgbClr val="999999"/>
                </a:solidFill>
              </a:rPr>
              <a:t>( </a:t>
            </a:r>
            <a:r>
              <a:rPr lang="en-US" dirty="0" smtClean="0">
                <a:solidFill>
                  <a:srgbClr val="0077AA"/>
                </a:solidFill>
              </a:rPr>
              <a:t>function</a:t>
            </a:r>
            <a:r>
              <a:rPr lang="en-US" dirty="0" smtClean="0">
                <a:solidFill>
                  <a:srgbClr val="999999"/>
                </a:solidFill>
              </a:rPr>
              <a:t>(</a:t>
            </a:r>
            <a:r>
              <a:rPr lang="en-US" dirty="0" smtClean="0"/>
              <a:t>data</a:t>
            </a:r>
            <a:r>
              <a:rPr lang="en-US" dirty="0">
                <a:solidFill>
                  <a:srgbClr val="999999"/>
                </a:solidFill>
              </a:rPr>
              <a:t>)</a:t>
            </a:r>
            <a:r>
              <a:rPr lang="en-US" dirty="0"/>
              <a:t> </a:t>
            </a:r>
            <a:r>
              <a:rPr lang="en-US" dirty="0">
                <a:solidFill>
                  <a:srgbClr val="999999"/>
                </a:solidFill>
              </a:rPr>
              <a:t>{</a:t>
            </a:r>
            <a:r>
              <a:rPr lang="en-US" dirty="0"/>
              <a:t> </a:t>
            </a:r>
            <a:r>
              <a:rPr lang="en-US" dirty="0" err="1"/>
              <a:t>console</a:t>
            </a:r>
            <a:r>
              <a:rPr lang="en-US" dirty="0" err="1">
                <a:solidFill>
                  <a:srgbClr val="999999"/>
                </a:solidFill>
              </a:rPr>
              <a:t>.</a:t>
            </a:r>
            <a:r>
              <a:rPr lang="en-US" dirty="0" err="1">
                <a:solidFill>
                  <a:srgbClr val="DD4A68"/>
                </a:solidFill>
              </a:rPr>
              <a:t>log</a:t>
            </a:r>
            <a:r>
              <a:rPr lang="en-US" dirty="0">
                <a:solidFill>
                  <a:srgbClr val="999999"/>
                </a:solidFill>
              </a:rPr>
              <a:t>(</a:t>
            </a:r>
            <a:r>
              <a:rPr lang="en-US" dirty="0">
                <a:solidFill>
                  <a:srgbClr val="669900"/>
                </a:solidFill>
              </a:rPr>
              <a:t>'Got data! Promise fulfilled.'</a:t>
            </a:r>
            <a:r>
              <a:rPr lang="en-US" dirty="0">
                <a:solidFill>
                  <a:srgbClr val="999999"/>
                </a:solidFill>
              </a:rPr>
              <a:t>);</a:t>
            </a:r>
            <a:r>
              <a:rPr lang="en-US" dirty="0"/>
              <a:t> </a:t>
            </a:r>
            <a:r>
              <a:rPr lang="en-US" dirty="0" smtClean="0"/>
              <a:t>		</a:t>
            </a:r>
            <a:r>
              <a:rPr lang="en-US" dirty="0" err="1" smtClean="0"/>
              <a:t>document</a:t>
            </a:r>
            <a:r>
              <a:rPr lang="en-US" dirty="0" err="1" smtClean="0">
                <a:solidFill>
                  <a:srgbClr val="999999"/>
                </a:solidFill>
              </a:rPr>
              <a:t>.</a:t>
            </a:r>
            <a:r>
              <a:rPr lang="en-US" dirty="0" err="1" smtClean="0">
                <a:solidFill>
                  <a:srgbClr val="DD4A68"/>
                </a:solidFill>
              </a:rPr>
              <a:t>getElementsByTagName</a:t>
            </a:r>
            <a:r>
              <a:rPr lang="en-US" dirty="0">
                <a:solidFill>
                  <a:srgbClr val="999999"/>
                </a:solidFill>
              </a:rPr>
              <a:t>(</a:t>
            </a:r>
            <a:r>
              <a:rPr lang="en-US" dirty="0">
                <a:solidFill>
                  <a:srgbClr val="669900"/>
                </a:solidFill>
              </a:rPr>
              <a:t>'body'</a:t>
            </a:r>
            <a:r>
              <a:rPr lang="en-US" dirty="0">
                <a:solidFill>
                  <a:srgbClr val="999999"/>
                </a:solidFill>
              </a:rPr>
              <a:t>)[</a:t>
            </a:r>
            <a:r>
              <a:rPr lang="en-US" dirty="0">
                <a:solidFill>
                  <a:srgbClr val="990055"/>
                </a:solidFill>
              </a:rPr>
              <a:t>0</a:t>
            </a:r>
            <a:r>
              <a:rPr lang="en-US" dirty="0">
                <a:solidFill>
                  <a:srgbClr val="999999"/>
                </a:solidFill>
              </a:rPr>
              <a:t>].</a:t>
            </a:r>
            <a:r>
              <a:rPr lang="en-US" dirty="0" err="1"/>
              <a:t>textContent</a:t>
            </a:r>
            <a:r>
              <a:rPr lang="en-US" dirty="0"/>
              <a:t> </a:t>
            </a:r>
            <a:r>
              <a:rPr lang="en-US" dirty="0">
                <a:solidFill>
                  <a:srgbClr val="A67F59"/>
                </a:solidFill>
              </a:rPr>
              <a:t>=</a:t>
            </a:r>
            <a:r>
              <a:rPr lang="en-US" dirty="0"/>
              <a:t> </a:t>
            </a:r>
            <a:r>
              <a:rPr lang="en-US" dirty="0" smtClean="0"/>
              <a:t>		</a:t>
            </a:r>
            <a:r>
              <a:rPr lang="en-US" dirty="0" err="1" smtClean="0"/>
              <a:t>JSON</a:t>
            </a:r>
            <a:r>
              <a:rPr lang="en-US" dirty="0" err="1" smtClean="0">
                <a:solidFill>
                  <a:srgbClr val="999999"/>
                </a:solidFill>
              </a:rPr>
              <a:t>.</a:t>
            </a:r>
            <a:r>
              <a:rPr lang="en-US" dirty="0" err="1" smtClean="0">
                <a:solidFill>
                  <a:srgbClr val="DD4A68"/>
                </a:solidFill>
              </a:rPr>
              <a:t>parse</a:t>
            </a:r>
            <a:r>
              <a:rPr lang="en-US" dirty="0" smtClean="0">
                <a:solidFill>
                  <a:srgbClr val="999999"/>
                </a:solidFill>
              </a:rPr>
              <a:t>(</a:t>
            </a:r>
            <a:r>
              <a:rPr lang="en-US" dirty="0" smtClean="0"/>
              <a:t>data</a:t>
            </a:r>
            <a:r>
              <a:rPr lang="en-US" dirty="0">
                <a:solidFill>
                  <a:srgbClr val="999999"/>
                </a:solidFill>
              </a:rPr>
              <a:t>).</a:t>
            </a:r>
            <a:r>
              <a:rPr lang="en-US" dirty="0" err="1" smtClean="0"/>
              <a:t>value</a:t>
            </a:r>
            <a:r>
              <a:rPr lang="en-US" dirty="0" err="1" smtClean="0">
                <a:solidFill>
                  <a:srgbClr val="999999"/>
                </a:solidFill>
              </a:rPr>
              <a:t>.</a:t>
            </a:r>
            <a:r>
              <a:rPr lang="en-US" dirty="0" err="1" smtClean="0"/>
              <a:t>Blog</a:t>
            </a:r>
            <a:r>
              <a:rPr lang="en-US" dirty="0" smtClean="0">
                <a:solidFill>
                  <a:srgbClr val="999999"/>
                </a:solidFill>
              </a:rPr>
              <a:t>;</a:t>
            </a:r>
            <a:r>
              <a:rPr lang="en-US" dirty="0" smtClean="0"/>
              <a:t> </a:t>
            </a:r>
            <a:r>
              <a:rPr lang="en-US" dirty="0">
                <a:solidFill>
                  <a:srgbClr val="999999"/>
                </a:solidFill>
              </a:rPr>
              <a:t>},</a:t>
            </a:r>
            <a:r>
              <a:rPr lang="en-US" dirty="0"/>
              <a:t> </a:t>
            </a:r>
            <a:endParaRPr lang="en-US" dirty="0" smtClean="0"/>
          </a:p>
          <a:p>
            <a:r>
              <a:rPr lang="en-US" dirty="0">
                <a:solidFill>
                  <a:srgbClr val="0077AA"/>
                </a:solidFill>
              </a:rPr>
              <a:t>	</a:t>
            </a:r>
            <a:r>
              <a:rPr lang="en-US" dirty="0" smtClean="0">
                <a:solidFill>
                  <a:srgbClr val="0077AA"/>
                </a:solidFill>
              </a:rPr>
              <a:t>	function</a:t>
            </a:r>
            <a:r>
              <a:rPr lang="en-US" dirty="0" smtClean="0">
                <a:solidFill>
                  <a:srgbClr val="999999"/>
                </a:solidFill>
              </a:rPr>
              <a:t>(</a:t>
            </a:r>
            <a:r>
              <a:rPr lang="en-US" dirty="0" smtClean="0"/>
              <a:t>error</a:t>
            </a:r>
            <a:r>
              <a:rPr lang="en-US" dirty="0">
                <a:solidFill>
                  <a:srgbClr val="999999"/>
                </a:solidFill>
              </a:rPr>
              <a:t>)</a:t>
            </a:r>
            <a:r>
              <a:rPr lang="en-US" dirty="0"/>
              <a:t> </a:t>
            </a:r>
            <a:r>
              <a:rPr lang="en-US" dirty="0">
                <a:solidFill>
                  <a:srgbClr val="999999"/>
                </a:solidFill>
              </a:rPr>
              <a:t>{</a:t>
            </a:r>
            <a:r>
              <a:rPr lang="en-US" dirty="0"/>
              <a:t> </a:t>
            </a:r>
            <a:r>
              <a:rPr lang="en-US" dirty="0" err="1"/>
              <a:t>console</a:t>
            </a:r>
            <a:r>
              <a:rPr lang="en-US" dirty="0" err="1">
                <a:solidFill>
                  <a:srgbClr val="999999"/>
                </a:solidFill>
              </a:rPr>
              <a:t>.</a:t>
            </a:r>
            <a:r>
              <a:rPr lang="en-US" dirty="0" err="1">
                <a:solidFill>
                  <a:srgbClr val="DD4A68"/>
                </a:solidFill>
              </a:rPr>
              <a:t>log</a:t>
            </a:r>
            <a:r>
              <a:rPr lang="en-US" dirty="0">
                <a:solidFill>
                  <a:srgbClr val="999999"/>
                </a:solidFill>
              </a:rPr>
              <a:t>(</a:t>
            </a:r>
            <a:r>
              <a:rPr lang="en-US" dirty="0">
                <a:solidFill>
                  <a:srgbClr val="669900"/>
                </a:solidFill>
              </a:rPr>
              <a:t>'Promise rejected.'</a:t>
            </a:r>
            <a:r>
              <a:rPr lang="en-US" dirty="0">
                <a:solidFill>
                  <a:srgbClr val="999999"/>
                </a:solidFill>
              </a:rPr>
              <a:t>);</a:t>
            </a:r>
            <a:r>
              <a:rPr lang="en-US" dirty="0"/>
              <a:t> </a:t>
            </a:r>
            <a:r>
              <a:rPr lang="en-US" dirty="0" smtClean="0"/>
              <a:t>	</a:t>
            </a:r>
          </a:p>
          <a:p>
            <a:r>
              <a:rPr lang="en-US" dirty="0" smtClean="0"/>
              <a:t>			            </a:t>
            </a:r>
            <a:r>
              <a:rPr lang="en-US" dirty="0" err="1" smtClean="0"/>
              <a:t>console</a:t>
            </a:r>
            <a:r>
              <a:rPr lang="en-US" dirty="0" err="1" smtClean="0">
                <a:solidFill>
                  <a:srgbClr val="999999"/>
                </a:solidFill>
              </a:rPr>
              <a:t>.</a:t>
            </a:r>
            <a:r>
              <a:rPr lang="en-US" dirty="0" err="1" smtClean="0">
                <a:solidFill>
                  <a:srgbClr val="DD4A68"/>
                </a:solidFill>
              </a:rPr>
              <a:t>log</a:t>
            </a:r>
            <a:r>
              <a:rPr lang="en-US" dirty="0" smtClean="0">
                <a:solidFill>
                  <a:srgbClr val="999999"/>
                </a:solidFill>
              </a:rPr>
              <a:t>(</a:t>
            </a:r>
            <a:r>
              <a:rPr lang="en-US" dirty="0" err="1" smtClean="0"/>
              <a:t>error</a:t>
            </a:r>
            <a:r>
              <a:rPr lang="en-US" dirty="0" err="1" smtClean="0">
                <a:solidFill>
                  <a:srgbClr val="999999"/>
                </a:solidFill>
              </a:rPr>
              <a:t>.</a:t>
            </a:r>
            <a:r>
              <a:rPr lang="en-US" dirty="0" err="1" smtClean="0"/>
              <a:t>message</a:t>
            </a:r>
            <a:r>
              <a:rPr lang="en-US" dirty="0">
                <a:solidFill>
                  <a:srgbClr val="999999"/>
                </a:solidFill>
              </a:rPr>
              <a:t>);</a:t>
            </a:r>
            <a:r>
              <a:rPr lang="en-US" dirty="0"/>
              <a:t> </a:t>
            </a:r>
            <a:endParaRPr lang="en-US" dirty="0" smtClean="0"/>
          </a:p>
          <a:p>
            <a:r>
              <a:rPr lang="en-US" dirty="0">
                <a:solidFill>
                  <a:srgbClr val="999999"/>
                </a:solidFill>
              </a:rPr>
              <a:t>	</a:t>
            </a:r>
            <a:r>
              <a:rPr lang="en-US" dirty="0" smtClean="0">
                <a:solidFill>
                  <a:srgbClr val="999999"/>
                </a:solidFill>
              </a:rPr>
              <a:t>		});</a:t>
            </a:r>
            <a:r>
              <a:rPr lang="en-US" dirty="0" smtClean="0"/>
              <a:t> </a:t>
            </a:r>
          </a:p>
          <a:p>
            <a:r>
              <a:rPr lang="en-US" dirty="0">
                <a:solidFill>
                  <a:srgbClr val="999999"/>
                </a:solidFill>
              </a:rPr>
              <a:t>	</a:t>
            </a:r>
            <a:r>
              <a:rPr lang="en-US" dirty="0" smtClean="0">
                <a:solidFill>
                  <a:srgbClr val="999999"/>
                </a:solidFill>
              </a:rPr>
              <a:t>}</a:t>
            </a:r>
            <a:r>
              <a:rPr lang="en-US" dirty="0" smtClean="0"/>
              <a:t> </a:t>
            </a:r>
            <a:endParaRPr lang="en-US" dirty="0">
              <a:solidFill>
                <a:srgbClr val="0077AA"/>
              </a:solidFill>
            </a:endParaRPr>
          </a:p>
          <a:p>
            <a:r>
              <a:rPr lang="en-US" dirty="0" smtClean="0">
                <a:solidFill>
                  <a:srgbClr val="0077AA"/>
                </a:solidFill>
              </a:rPr>
              <a:t>else</a:t>
            </a:r>
            <a:r>
              <a:rPr lang="en-US" dirty="0" smtClean="0"/>
              <a:t> </a:t>
            </a:r>
            <a:r>
              <a:rPr lang="en-US" dirty="0">
                <a:solidFill>
                  <a:srgbClr val="999999"/>
                </a:solidFill>
              </a:rPr>
              <a:t>{</a:t>
            </a:r>
            <a:r>
              <a:rPr lang="en-US" dirty="0"/>
              <a:t> </a:t>
            </a:r>
            <a:r>
              <a:rPr lang="en-US" dirty="0" smtClean="0"/>
              <a:t>	</a:t>
            </a:r>
            <a:r>
              <a:rPr lang="en-US" dirty="0" err="1" smtClean="0"/>
              <a:t>console</a:t>
            </a:r>
            <a:r>
              <a:rPr lang="en-US" dirty="0" err="1" smtClean="0">
                <a:solidFill>
                  <a:srgbClr val="999999"/>
                </a:solidFill>
              </a:rPr>
              <a:t>.</a:t>
            </a:r>
            <a:r>
              <a:rPr lang="en-US" dirty="0" err="1" smtClean="0">
                <a:solidFill>
                  <a:srgbClr val="DD4A68"/>
                </a:solidFill>
              </a:rPr>
              <a:t>log</a:t>
            </a:r>
            <a:r>
              <a:rPr lang="en-US" dirty="0">
                <a:solidFill>
                  <a:srgbClr val="999999"/>
                </a:solidFill>
              </a:rPr>
              <a:t>(</a:t>
            </a:r>
            <a:r>
              <a:rPr lang="en-US" dirty="0">
                <a:solidFill>
                  <a:srgbClr val="669900"/>
                </a:solidFill>
              </a:rPr>
              <a:t>'Promise not available'</a:t>
            </a:r>
            <a:r>
              <a:rPr lang="en-US" dirty="0">
                <a:solidFill>
                  <a:srgbClr val="999999"/>
                </a:solidFill>
              </a:rPr>
              <a:t>);</a:t>
            </a:r>
            <a:r>
              <a:rPr lang="en-US" dirty="0"/>
              <a:t> </a:t>
            </a:r>
            <a:r>
              <a:rPr lang="en-US" dirty="0" smtClean="0"/>
              <a:t>	</a:t>
            </a:r>
            <a:r>
              <a:rPr lang="en-US" dirty="0" smtClean="0">
                <a:solidFill>
                  <a:srgbClr val="999999"/>
                </a:solidFill>
              </a:rPr>
              <a:t>}</a:t>
            </a:r>
            <a:endParaRPr lang="en-US" dirty="0"/>
          </a:p>
        </p:txBody>
      </p:sp>
    </p:spTree>
    <p:extLst>
      <p:ext uri="{BB962C8B-B14F-4D97-AF65-F5344CB8AC3E}">
        <p14:creationId xmlns:p14="http://schemas.microsoft.com/office/powerpoint/2010/main" val="56291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Streams</a:t>
            </a:r>
            <a:endParaRPr lang="en-US" b="0" dirty="0">
              <a:effectLst/>
            </a:endParaRPr>
          </a:p>
        </p:txBody>
      </p:sp>
      <p:sp>
        <p:nvSpPr>
          <p:cNvPr id="5" name="TextBox 4"/>
          <p:cNvSpPr txBox="1"/>
          <p:nvPr/>
        </p:nvSpPr>
        <p:spPr>
          <a:xfrm>
            <a:off x="523280" y="620688"/>
            <a:ext cx="8513216" cy="5909310"/>
          </a:xfrm>
          <a:prstGeom prst="rect">
            <a:avLst/>
          </a:prstGeom>
          <a:noFill/>
        </p:spPr>
        <p:txBody>
          <a:bodyPr wrap="square" rtlCol="0">
            <a:spAutoFit/>
          </a:bodyPr>
          <a:lstStyle/>
          <a:p>
            <a:pPr marL="285750" indent="-285750">
              <a:buFont typeface="Arial" charset="0"/>
              <a:buChar char="•"/>
            </a:pPr>
            <a:r>
              <a:rPr lang="en-US" dirty="0"/>
              <a:t>Streams are a sequence of values over time, that’s it.</a:t>
            </a:r>
          </a:p>
          <a:p>
            <a:pPr marL="285750" indent="-285750">
              <a:buFont typeface="Arial" charset="0"/>
              <a:buChar char="•"/>
            </a:pPr>
            <a:r>
              <a:rPr lang="en-US" dirty="0"/>
              <a:t>For example a number that goes up by 1 every second might have a stream that looks </a:t>
            </a:r>
            <a:r>
              <a:rPr lang="en-US" dirty="0" smtClean="0"/>
              <a:t>like	[0,1,2,3,4</a:t>
            </a:r>
            <a:r>
              <a:rPr lang="en-US" dirty="0"/>
              <a:t>]</a:t>
            </a:r>
          </a:p>
          <a:p>
            <a:pPr marL="285750" indent="-285750">
              <a:buFont typeface="Arial" charset="0"/>
              <a:buChar char="•"/>
            </a:pPr>
            <a:r>
              <a:rPr lang="en-US" dirty="0"/>
              <a:t>Another stream might be a sequence of x and y positions of mouse click events, like so</a:t>
            </a:r>
            <a:r>
              <a:rPr lang="en-US" dirty="0" smtClean="0"/>
              <a:t>:	[(</a:t>
            </a:r>
            <a:r>
              <a:rPr lang="en-US" dirty="0"/>
              <a:t>12,34), (345,22), (1,993)]</a:t>
            </a:r>
          </a:p>
          <a:p>
            <a:pPr marL="285750" indent="-285750">
              <a:buFont typeface="Arial" charset="0"/>
              <a:buChar char="•"/>
            </a:pPr>
            <a:r>
              <a:rPr lang="en-US" dirty="0"/>
              <a:t>We could even have a stream to represent a user filling in a form on a website.</a:t>
            </a:r>
          </a:p>
          <a:p>
            <a:pPr marL="285750" indent="-285750">
              <a:buFont typeface="Arial" charset="0"/>
              <a:buChar char="•"/>
            </a:pPr>
            <a:r>
              <a:rPr lang="en-US" dirty="0"/>
              <a:t>We could have a stream to represent each keypress, like so:</a:t>
            </a:r>
          </a:p>
          <a:p>
            <a:pPr lvl="2"/>
            <a:r>
              <a:rPr lang="en-US" dirty="0" smtClean="0"/>
              <a:t>[</a:t>
            </a:r>
            <a:endParaRPr lang="en-US" dirty="0"/>
          </a:p>
          <a:p>
            <a:pPr lvl="2"/>
            <a:r>
              <a:rPr lang="en-US" dirty="0"/>
              <a:t>  "A",</a:t>
            </a:r>
          </a:p>
          <a:p>
            <a:pPr lvl="2"/>
            <a:r>
              <a:rPr lang="en-US" dirty="0"/>
              <a:t>  "s",</a:t>
            </a:r>
          </a:p>
          <a:p>
            <a:pPr lvl="2"/>
            <a:r>
              <a:rPr lang="en-US" dirty="0"/>
              <a:t>  "</a:t>
            </a:r>
            <a:r>
              <a:rPr lang="en-US" dirty="0" err="1"/>
              <a:t>i</a:t>
            </a:r>
            <a:r>
              <a:rPr lang="en-US" dirty="0"/>
              <a:t>",</a:t>
            </a:r>
          </a:p>
          <a:p>
            <a:pPr lvl="2"/>
            <a:r>
              <a:rPr lang="en-US" dirty="0"/>
              <a:t>  "m"</a:t>
            </a:r>
          </a:p>
          <a:p>
            <a:pPr lvl="2"/>
            <a:r>
              <a:rPr lang="en-US" dirty="0" smtClean="0"/>
              <a:t>]</a:t>
            </a:r>
          </a:p>
          <a:p>
            <a:pPr marL="285750" indent="-285750">
              <a:buFont typeface="Arial" charset="0"/>
              <a:buChar char="•"/>
            </a:pPr>
            <a:r>
              <a:rPr lang="en-US" dirty="0" smtClean="0"/>
              <a:t>Or</a:t>
            </a:r>
            <a:r>
              <a:rPr lang="en-US" dirty="0"/>
              <a:t> we could have a stream which contains a </a:t>
            </a:r>
            <a:r>
              <a:rPr lang="en-US" dirty="0" err="1"/>
              <a:t>json</a:t>
            </a:r>
            <a:r>
              <a:rPr lang="en-US" dirty="0"/>
              <a:t> representation of the whole form as the user enters data, like so:</a:t>
            </a:r>
          </a:p>
          <a:p>
            <a:pPr lvl="2"/>
            <a:r>
              <a:rPr lang="en-US" dirty="0" smtClean="0"/>
              <a:t>[</a:t>
            </a:r>
            <a:endParaRPr lang="en-US" dirty="0"/>
          </a:p>
          <a:p>
            <a:pPr lvl="2"/>
            <a:r>
              <a:rPr lang="en-US" dirty="0"/>
              <a:t>  { "name": "A" },</a:t>
            </a:r>
          </a:p>
          <a:p>
            <a:pPr lvl="2"/>
            <a:r>
              <a:rPr lang="en-US" dirty="0"/>
              <a:t>  { "name": "As" },</a:t>
            </a:r>
          </a:p>
          <a:p>
            <a:pPr lvl="2"/>
            <a:r>
              <a:rPr lang="en-US" dirty="0"/>
              <a:t>  { "name": "</a:t>
            </a:r>
            <a:r>
              <a:rPr lang="en-US" dirty="0" err="1"/>
              <a:t>Asi</a:t>
            </a:r>
            <a:r>
              <a:rPr lang="en-US" dirty="0"/>
              <a:t>" },</a:t>
            </a:r>
          </a:p>
          <a:p>
            <a:pPr lvl="2"/>
            <a:r>
              <a:rPr lang="en-US" dirty="0"/>
              <a:t>  { "name": "</a:t>
            </a:r>
            <a:r>
              <a:rPr lang="en-US" dirty="0" err="1"/>
              <a:t>Asim</a:t>
            </a:r>
            <a:r>
              <a:rPr lang="en-US" dirty="0"/>
              <a:t>" }</a:t>
            </a:r>
          </a:p>
          <a:p>
            <a:pPr lvl="2"/>
            <a:r>
              <a:rPr lang="en-US" dirty="0"/>
              <a:t>]</a:t>
            </a:r>
          </a:p>
        </p:txBody>
      </p:sp>
    </p:spTree>
    <p:extLst>
      <p:ext uri="{BB962C8B-B14F-4D97-AF65-F5344CB8AC3E}">
        <p14:creationId xmlns:p14="http://schemas.microsoft.com/office/powerpoint/2010/main" val="177725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Observables In Angular</a:t>
            </a:r>
            <a:endParaRPr lang="en-US" b="0" dirty="0">
              <a:effectLst/>
            </a:endParaRPr>
          </a:p>
        </p:txBody>
      </p:sp>
      <p:sp>
        <p:nvSpPr>
          <p:cNvPr id="5" name="TextBox 4"/>
          <p:cNvSpPr txBox="1"/>
          <p:nvPr/>
        </p:nvSpPr>
        <p:spPr>
          <a:xfrm>
            <a:off x="523280" y="620688"/>
            <a:ext cx="8513216" cy="2585323"/>
          </a:xfrm>
          <a:prstGeom prst="rect">
            <a:avLst/>
          </a:prstGeom>
          <a:noFill/>
        </p:spPr>
        <p:txBody>
          <a:bodyPr wrap="square" rtlCol="0">
            <a:spAutoFit/>
          </a:bodyPr>
          <a:lstStyle/>
          <a:p>
            <a:pPr marL="285750" indent="-285750">
              <a:buFont typeface="Arial" charset="0"/>
              <a:buChar char="•"/>
            </a:pPr>
            <a:r>
              <a:rPr lang="en-US" dirty="0"/>
              <a:t>Observables are a lazy collection of multiple values, or data, over a period of time. Observables open the continuous channel of communication where multiple values are emitted over time. This allows us to determine the pattern of the data.</a:t>
            </a:r>
          </a:p>
          <a:p>
            <a:pPr marL="285750" indent="-285750">
              <a:buFont typeface="Arial" charset="0"/>
              <a:buChar char="•"/>
            </a:pPr>
            <a:r>
              <a:rPr lang="en-US" dirty="0"/>
              <a:t>In a real-world example, we can say that the Internet service offered by mobile devices is an observable. It is available only to the people who have subscribed to it. We continuously receive this service from the service provider only as long as this service is on and we are subscribed to it</a:t>
            </a:r>
            <a:r>
              <a:rPr lang="en-US" dirty="0" smtClean="0"/>
              <a:t>.</a:t>
            </a:r>
          </a:p>
          <a:p>
            <a:pPr marL="285750" indent="-285750">
              <a:buFont typeface="Arial" charset="0"/>
              <a:buChar char="•"/>
            </a:pPr>
            <a:r>
              <a:rPr lang="en-US" dirty="0" smtClean="0"/>
              <a:t>Ex: Newsletter, One who subscribes gets the letters . Once cancel you stop receiving it</a:t>
            </a:r>
          </a:p>
          <a:p>
            <a:pPr marL="285750" indent="-285750">
              <a:buFont typeface="Arial" charset="0"/>
              <a:buChar char="•"/>
            </a:pPr>
            <a:endParaRPr lang="en-US" dirty="0"/>
          </a:p>
        </p:txBody>
      </p:sp>
    </p:spTree>
    <p:extLst>
      <p:ext uri="{BB962C8B-B14F-4D97-AF65-F5344CB8AC3E}">
        <p14:creationId xmlns:p14="http://schemas.microsoft.com/office/powerpoint/2010/main" val="98019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Create Observable In Angular</a:t>
            </a:r>
            <a:endParaRPr lang="en-US" b="0" dirty="0">
              <a:effectLst/>
            </a:endParaRPr>
          </a:p>
        </p:txBody>
      </p:sp>
      <p:sp>
        <p:nvSpPr>
          <p:cNvPr id="5" name="TextBox 4"/>
          <p:cNvSpPr txBox="1"/>
          <p:nvPr/>
        </p:nvSpPr>
        <p:spPr>
          <a:xfrm>
            <a:off x="523280" y="620688"/>
            <a:ext cx="8513216" cy="369332"/>
          </a:xfrm>
          <a:prstGeom prst="rect">
            <a:avLst/>
          </a:prstGeom>
          <a:noFill/>
        </p:spPr>
        <p:txBody>
          <a:bodyPr wrap="square" rtlCol="0">
            <a:spAutoFit/>
          </a:bodyPr>
          <a:lstStyle/>
          <a:p>
            <a:pPr marL="285750" indent="-285750">
              <a:buFont typeface="Arial" charset="0"/>
              <a:buChar char="•"/>
            </a:pPr>
            <a:r>
              <a:rPr lang="en-US" dirty="0" smtClean="0"/>
              <a:t>import </a:t>
            </a:r>
            <a:r>
              <a:rPr lang="en-US" dirty="0"/>
              <a:t>{Observable} from </a:t>
            </a:r>
            <a:r>
              <a:rPr lang="en-US" dirty="0" smtClean="0"/>
              <a:t>'</a:t>
            </a:r>
            <a:r>
              <a:rPr lang="en-US" dirty="0" err="1" smtClean="0"/>
              <a:t>rxjs</a:t>
            </a:r>
            <a:r>
              <a:rPr lang="en-US" dirty="0" smtClean="0"/>
              <a:t>'</a:t>
            </a:r>
            <a:endParaRPr lang="en-US" dirty="0"/>
          </a:p>
        </p:txBody>
      </p:sp>
      <p:sp>
        <p:nvSpPr>
          <p:cNvPr id="2" name="Rectangle 1"/>
          <p:cNvSpPr/>
          <p:nvPr/>
        </p:nvSpPr>
        <p:spPr>
          <a:xfrm>
            <a:off x="251520" y="908720"/>
            <a:ext cx="4392488" cy="5078313"/>
          </a:xfrm>
          <a:prstGeom prst="rect">
            <a:avLst/>
          </a:prstGeom>
          <a:ln>
            <a:solidFill>
              <a:schemeClr val="accent1"/>
            </a:solidFill>
          </a:ln>
        </p:spPr>
        <p:txBody>
          <a:bodyPr wrap="square">
            <a:spAutoFit/>
          </a:bodyPr>
          <a:lstStyle/>
          <a:p>
            <a:r>
              <a:rPr lang="pl-PL" dirty="0" err="1">
                <a:solidFill>
                  <a:srgbClr val="770088"/>
                </a:solidFill>
                <a:latin typeface="Calibri" charset="0"/>
                <a:ea typeface="Calibri" charset="0"/>
                <a:cs typeface="Calibri" charset="0"/>
              </a:rPr>
              <a:t>private</a:t>
            </a:r>
            <a:r>
              <a:rPr lang="pl-PL" dirty="0">
                <a:solidFill>
                  <a:srgbClr val="000000"/>
                </a:solidFill>
                <a:latin typeface="Calibri" charset="0"/>
                <a:ea typeface="Calibri" charset="0"/>
                <a:cs typeface="Calibri" charset="0"/>
              </a:rPr>
              <a:t> data: </a:t>
            </a:r>
            <a:r>
              <a:rPr lang="pl-PL" dirty="0" err="1">
                <a:solidFill>
                  <a:srgbClr val="008855"/>
                </a:solidFill>
                <a:latin typeface="Calibri" charset="0"/>
                <a:ea typeface="Calibri" charset="0"/>
                <a:cs typeface="Calibri" charset="0"/>
              </a:rPr>
              <a:t>Observable</a:t>
            </a:r>
            <a:r>
              <a:rPr lang="pl-PL" dirty="0">
                <a:solidFill>
                  <a:srgbClr val="000000"/>
                </a:solidFill>
                <a:latin typeface="Calibri" charset="0"/>
                <a:ea typeface="Calibri" charset="0"/>
                <a:cs typeface="Calibri" charset="0"/>
              </a:rPr>
              <a:t>&lt;</a:t>
            </a:r>
            <a:r>
              <a:rPr lang="pl-PL" dirty="0">
                <a:solidFill>
                  <a:srgbClr val="008855"/>
                </a:solidFill>
                <a:latin typeface="Calibri" charset="0"/>
                <a:ea typeface="Calibri" charset="0"/>
                <a:cs typeface="Calibri" charset="0"/>
              </a:rPr>
              <a:t>string</a:t>
            </a:r>
            <a:r>
              <a:rPr lang="pl-PL" dirty="0">
                <a:solidFill>
                  <a:srgbClr val="000000"/>
                </a:solidFill>
                <a:latin typeface="Calibri" charset="0"/>
                <a:ea typeface="Calibri" charset="0"/>
                <a:cs typeface="Calibri" charset="0"/>
              </a:rPr>
              <a:t>&gt;;</a:t>
            </a:r>
          </a:p>
          <a:p>
            <a:r>
              <a:rPr lang="pl-PL" dirty="0">
                <a:solidFill>
                  <a:srgbClr val="000000"/>
                </a:solidFill>
                <a:latin typeface="Calibri" charset="0"/>
                <a:ea typeface="Calibri" charset="0"/>
                <a:cs typeface="Calibri" charset="0"/>
              </a:rPr>
              <a:t>  </a:t>
            </a:r>
            <a:r>
              <a:rPr lang="pl-PL" dirty="0" err="1">
                <a:solidFill>
                  <a:srgbClr val="770088"/>
                </a:solidFill>
                <a:latin typeface="Calibri" charset="0"/>
                <a:ea typeface="Calibri" charset="0"/>
                <a:cs typeface="Calibri" charset="0"/>
              </a:rPr>
              <a:t>private</a:t>
            </a:r>
            <a:r>
              <a:rPr lang="pl-PL" dirty="0">
                <a:solidFill>
                  <a:srgbClr val="000000"/>
                </a:solidFill>
                <a:latin typeface="Calibri" charset="0"/>
                <a:ea typeface="Calibri" charset="0"/>
                <a:cs typeface="Calibri" charset="0"/>
              </a:rPr>
              <a:t> </a:t>
            </a:r>
            <a:r>
              <a:rPr lang="pl-PL" dirty="0" err="1">
                <a:solidFill>
                  <a:srgbClr val="000000"/>
                </a:solidFill>
                <a:latin typeface="Calibri" charset="0"/>
                <a:ea typeface="Calibri" charset="0"/>
                <a:cs typeface="Calibri" charset="0"/>
              </a:rPr>
              <a:t>fruits</a:t>
            </a:r>
            <a:r>
              <a:rPr lang="pl-PL" dirty="0">
                <a:solidFill>
                  <a:srgbClr val="000000"/>
                </a:solidFill>
                <a:latin typeface="Calibri" charset="0"/>
                <a:ea typeface="Calibri" charset="0"/>
                <a:cs typeface="Calibri" charset="0"/>
              </a:rPr>
              <a:t>: </a:t>
            </a:r>
            <a:r>
              <a:rPr lang="pl-PL" dirty="0" err="1">
                <a:solidFill>
                  <a:srgbClr val="008855"/>
                </a:solidFill>
                <a:latin typeface="Calibri" charset="0"/>
                <a:ea typeface="Calibri" charset="0"/>
                <a:cs typeface="Calibri" charset="0"/>
              </a:rPr>
              <a:t>Array</a:t>
            </a:r>
            <a:r>
              <a:rPr lang="pl-PL" dirty="0">
                <a:solidFill>
                  <a:srgbClr val="000000"/>
                </a:solidFill>
                <a:latin typeface="Calibri" charset="0"/>
                <a:ea typeface="Calibri" charset="0"/>
                <a:cs typeface="Calibri" charset="0"/>
              </a:rPr>
              <a:t>&lt;</a:t>
            </a:r>
            <a:r>
              <a:rPr lang="pl-PL" dirty="0">
                <a:solidFill>
                  <a:srgbClr val="008855"/>
                </a:solidFill>
                <a:latin typeface="Calibri" charset="0"/>
                <a:ea typeface="Calibri" charset="0"/>
                <a:cs typeface="Calibri" charset="0"/>
              </a:rPr>
              <a:t>string</a:t>
            </a:r>
            <a:r>
              <a:rPr lang="pl-PL" dirty="0">
                <a:solidFill>
                  <a:srgbClr val="000000"/>
                </a:solidFill>
                <a:latin typeface="Calibri" charset="0"/>
                <a:ea typeface="Calibri" charset="0"/>
                <a:cs typeface="Calibri" charset="0"/>
              </a:rPr>
              <a:t>&gt; = [];</a:t>
            </a:r>
          </a:p>
          <a:p>
            <a:r>
              <a:rPr lang="pl-PL" dirty="0">
                <a:solidFill>
                  <a:srgbClr val="000000"/>
                </a:solidFill>
                <a:latin typeface="Calibri" charset="0"/>
                <a:ea typeface="Calibri" charset="0"/>
                <a:cs typeface="Calibri" charset="0"/>
              </a:rPr>
              <a:t>  </a:t>
            </a:r>
            <a:r>
              <a:rPr lang="pl-PL" dirty="0" err="1">
                <a:solidFill>
                  <a:srgbClr val="770088"/>
                </a:solidFill>
                <a:latin typeface="Calibri" charset="0"/>
                <a:ea typeface="Calibri" charset="0"/>
                <a:cs typeface="Calibri" charset="0"/>
              </a:rPr>
              <a:t>private</a:t>
            </a:r>
            <a:r>
              <a:rPr lang="pl-PL" dirty="0">
                <a:solidFill>
                  <a:srgbClr val="000000"/>
                </a:solidFill>
                <a:latin typeface="Calibri" charset="0"/>
                <a:ea typeface="Calibri" charset="0"/>
                <a:cs typeface="Calibri" charset="0"/>
              </a:rPr>
              <a:t> </a:t>
            </a:r>
            <a:r>
              <a:rPr lang="pl-PL" dirty="0" err="1">
                <a:solidFill>
                  <a:srgbClr val="000000"/>
                </a:solidFill>
                <a:latin typeface="Calibri" charset="0"/>
                <a:ea typeface="Calibri" charset="0"/>
                <a:cs typeface="Calibri" charset="0"/>
              </a:rPr>
              <a:t>anyErrors</a:t>
            </a:r>
            <a:r>
              <a:rPr lang="pl-PL" dirty="0">
                <a:solidFill>
                  <a:srgbClr val="000000"/>
                </a:solidFill>
                <a:latin typeface="Calibri" charset="0"/>
                <a:ea typeface="Calibri" charset="0"/>
                <a:cs typeface="Calibri" charset="0"/>
              </a:rPr>
              <a:t>: </a:t>
            </a:r>
            <a:r>
              <a:rPr lang="pl-PL" dirty="0" err="1">
                <a:solidFill>
                  <a:srgbClr val="008855"/>
                </a:solidFill>
                <a:latin typeface="Calibri" charset="0"/>
                <a:ea typeface="Calibri" charset="0"/>
                <a:cs typeface="Calibri" charset="0"/>
              </a:rPr>
              <a:t>boolean</a:t>
            </a:r>
            <a:r>
              <a:rPr lang="pl-PL" dirty="0">
                <a:solidFill>
                  <a:srgbClr val="000000"/>
                </a:solidFill>
                <a:latin typeface="Calibri" charset="0"/>
                <a:ea typeface="Calibri" charset="0"/>
                <a:cs typeface="Calibri" charset="0"/>
              </a:rPr>
              <a:t>;</a:t>
            </a:r>
          </a:p>
          <a:p>
            <a:r>
              <a:rPr lang="pl-PL" dirty="0">
                <a:solidFill>
                  <a:srgbClr val="000000"/>
                </a:solidFill>
                <a:latin typeface="Calibri" charset="0"/>
                <a:ea typeface="Calibri" charset="0"/>
                <a:cs typeface="Calibri" charset="0"/>
              </a:rPr>
              <a:t>  </a:t>
            </a:r>
            <a:r>
              <a:rPr lang="pl-PL" dirty="0" err="1">
                <a:solidFill>
                  <a:srgbClr val="770088"/>
                </a:solidFill>
                <a:latin typeface="Calibri" charset="0"/>
                <a:ea typeface="Calibri" charset="0"/>
                <a:cs typeface="Calibri" charset="0"/>
              </a:rPr>
              <a:t>private</a:t>
            </a:r>
            <a:r>
              <a:rPr lang="pl-PL" dirty="0">
                <a:solidFill>
                  <a:srgbClr val="000000"/>
                </a:solidFill>
                <a:latin typeface="Calibri" charset="0"/>
                <a:ea typeface="Calibri" charset="0"/>
                <a:cs typeface="Calibri" charset="0"/>
              </a:rPr>
              <a:t> </a:t>
            </a:r>
            <a:r>
              <a:rPr lang="pl-PL" dirty="0" err="1">
                <a:solidFill>
                  <a:srgbClr val="000000"/>
                </a:solidFill>
                <a:latin typeface="Calibri" charset="0"/>
                <a:ea typeface="Calibri" charset="0"/>
                <a:cs typeface="Calibri" charset="0"/>
              </a:rPr>
              <a:t>finished</a:t>
            </a:r>
            <a:r>
              <a:rPr lang="pl-PL" dirty="0">
                <a:solidFill>
                  <a:srgbClr val="000000"/>
                </a:solidFill>
                <a:latin typeface="Calibri" charset="0"/>
                <a:ea typeface="Calibri" charset="0"/>
                <a:cs typeface="Calibri" charset="0"/>
              </a:rPr>
              <a:t>: </a:t>
            </a:r>
            <a:r>
              <a:rPr lang="pl-PL" dirty="0" err="1">
                <a:solidFill>
                  <a:srgbClr val="008855"/>
                </a:solidFill>
                <a:latin typeface="Calibri" charset="0"/>
                <a:ea typeface="Calibri" charset="0"/>
                <a:cs typeface="Calibri" charset="0"/>
              </a:rPr>
              <a:t>boolean</a:t>
            </a:r>
            <a:r>
              <a:rPr lang="pl-PL" dirty="0">
                <a:solidFill>
                  <a:srgbClr val="000000"/>
                </a:solidFill>
                <a:latin typeface="Calibri" charset="0"/>
                <a:ea typeface="Calibri" charset="0"/>
                <a:cs typeface="Calibri" charset="0"/>
              </a:rPr>
              <a:t>;</a:t>
            </a:r>
          </a:p>
          <a:p>
            <a:r>
              <a:rPr lang="pl-PL" dirty="0">
                <a:solidFill>
                  <a:srgbClr val="000000"/>
                </a:solidFill>
                <a:latin typeface="Calibri" charset="0"/>
                <a:ea typeface="Calibri" charset="0"/>
                <a:cs typeface="Calibri" charset="0"/>
              </a:rPr>
              <a:t> </a:t>
            </a:r>
            <a:r>
              <a:rPr lang="pl-PL" dirty="0" smtClean="0">
                <a:solidFill>
                  <a:srgbClr val="000000"/>
                </a:solidFill>
                <a:latin typeface="Calibri" charset="0"/>
                <a:ea typeface="Calibri" charset="0"/>
                <a:cs typeface="Calibri" charset="0"/>
              </a:rPr>
              <a:t>Start</a:t>
            </a:r>
            <a:r>
              <a:rPr lang="pl-PL" dirty="0">
                <a:solidFill>
                  <a:srgbClr val="000000"/>
                </a:solidFill>
                <a:latin typeface="Calibri" charset="0"/>
                <a:ea typeface="Calibri" charset="0"/>
                <a:cs typeface="Calibri" charset="0"/>
              </a:rPr>
              <a:t>(){</a:t>
            </a:r>
          </a:p>
          <a:p>
            <a:r>
              <a:rPr lang="pl-PL" dirty="0">
                <a:solidFill>
                  <a:srgbClr val="000000"/>
                </a:solidFill>
                <a:latin typeface="Calibri" charset="0"/>
                <a:ea typeface="Calibri" charset="0"/>
                <a:cs typeface="Calibri" charset="0"/>
              </a:rPr>
              <a:t>  </a:t>
            </a:r>
            <a:r>
              <a:rPr lang="pl-PL" dirty="0" err="1">
                <a:solidFill>
                  <a:srgbClr val="770088"/>
                </a:solidFill>
                <a:latin typeface="Calibri" charset="0"/>
                <a:ea typeface="Calibri" charset="0"/>
                <a:cs typeface="Calibri" charset="0"/>
              </a:rPr>
              <a:t>this</a:t>
            </a:r>
            <a:r>
              <a:rPr lang="pl-PL" dirty="0" err="1">
                <a:solidFill>
                  <a:srgbClr val="000000"/>
                </a:solidFill>
                <a:latin typeface="Calibri" charset="0"/>
                <a:ea typeface="Calibri" charset="0"/>
                <a:cs typeface="Calibri" charset="0"/>
              </a:rPr>
              <a:t>.data</a:t>
            </a:r>
            <a:r>
              <a:rPr lang="pl-PL" dirty="0">
                <a:solidFill>
                  <a:srgbClr val="000000"/>
                </a:solidFill>
                <a:latin typeface="Calibri" charset="0"/>
                <a:ea typeface="Calibri" charset="0"/>
                <a:cs typeface="Calibri" charset="0"/>
              </a:rPr>
              <a:t> = </a:t>
            </a:r>
            <a:r>
              <a:rPr lang="pl-PL" dirty="0" err="1">
                <a:solidFill>
                  <a:srgbClr val="770088"/>
                </a:solidFill>
                <a:latin typeface="Calibri" charset="0"/>
                <a:ea typeface="Calibri" charset="0"/>
                <a:cs typeface="Calibri" charset="0"/>
              </a:rPr>
              <a:t>new</a:t>
            </a:r>
            <a:r>
              <a:rPr lang="pl-PL" dirty="0">
                <a:solidFill>
                  <a:srgbClr val="000000"/>
                </a:solidFill>
                <a:latin typeface="Calibri" charset="0"/>
                <a:ea typeface="Calibri" charset="0"/>
                <a:cs typeface="Calibri" charset="0"/>
              </a:rPr>
              <a:t> </a:t>
            </a:r>
            <a:r>
              <a:rPr lang="pl-PL" dirty="0" err="1" smtClean="0">
                <a:solidFill>
                  <a:srgbClr val="000000"/>
                </a:solidFill>
                <a:latin typeface="Calibri" charset="0"/>
                <a:ea typeface="Calibri" charset="0"/>
                <a:cs typeface="Calibri" charset="0"/>
              </a:rPr>
              <a:t>Observable</a:t>
            </a:r>
            <a:r>
              <a:rPr lang="pl-PL" dirty="0" smtClean="0">
                <a:solidFill>
                  <a:srgbClr val="000000"/>
                </a:solidFill>
                <a:latin typeface="Calibri" charset="0"/>
                <a:ea typeface="Calibri" charset="0"/>
                <a:cs typeface="Calibri" charset="0"/>
              </a:rPr>
              <a:t> (</a:t>
            </a:r>
            <a:r>
              <a:rPr lang="pl-PL" dirty="0" err="1" smtClean="0">
                <a:solidFill>
                  <a:srgbClr val="0000FF"/>
                </a:solidFill>
                <a:latin typeface="Calibri" charset="0"/>
                <a:ea typeface="Calibri" charset="0"/>
                <a:cs typeface="Calibri" charset="0"/>
              </a:rPr>
              <a:t>observer</a:t>
            </a:r>
            <a:r>
              <a:rPr lang="pl-PL" dirty="0" smtClean="0">
                <a:solidFill>
                  <a:srgbClr val="000000"/>
                </a:solidFill>
                <a:latin typeface="Calibri" charset="0"/>
                <a:ea typeface="Calibri" charset="0"/>
                <a:cs typeface="Calibri" charset="0"/>
              </a:rPr>
              <a:t> </a:t>
            </a:r>
            <a:r>
              <a:rPr lang="pl-PL" dirty="0">
                <a:solidFill>
                  <a:srgbClr val="000000"/>
                </a:solidFill>
                <a:latin typeface="Calibri" charset="0"/>
                <a:ea typeface="Calibri" charset="0"/>
                <a:cs typeface="Calibri" charset="0"/>
              </a:rPr>
              <a:t>=&gt;</a:t>
            </a:r>
          </a:p>
          <a:p>
            <a:r>
              <a:rPr lang="pl-PL" dirty="0">
                <a:solidFill>
                  <a:srgbClr val="000000"/>
                </a:solidFill>
                <a:latin typeface="Calibri" charset="0"/>
                <a:ea typeface="Calibri" charset="0"/>
                <a:cs typeface="Calibri" charset="0"/>
              </a:rPr>
              <a:t>    </a:t>
            </a:r>
            <a:r>
              <a:rPr lang="pl-PL" dirty="0" smtClean="0">
                <a:solidFill>
                  <a:srgbClr val="000000"/>
                </a:solidFill>
                <a:latin typeface="Calibri" charset="0"/>
                <a:ea typeface="Calibri" charset="0"/>
                <a:cs typeface="Calibri" charset="0"/>
              </a:rPr>
              <a:t>{</a:t>
            </a:r>
            <a:r>
              <a:rPr lang="pl-PL" dirty="0">
                <a:solidFill>
                  <a:srgbClr val="000000"/>
                </a:solidFill>
                <a:latin typeface="Calibri" charset="0"/>
                <a:ea typeface="Calibri" charset="0"/>
                <a:cs typeface="Calibri" charset="0"/>
              </a:rPr>
              <a:t>            </a:t>
            </a:r>
            <a:r>
              <a:rPr lang="pl-PL" dirty="0" err="1">
                <a:solidFill>
                  <a:srgbClr val="000000"/>
                </a:solidFill>
                <a:latin typeface="Calibri" charset="0"/>
                <a:ea typeface="Calibri" charset="0"/>
                <a:cs typeface="Calibri" charset="0"/>
              </a:rPr>
              <a:t>setTimeout</a:t>
            </a:r>
            <a:r>
              <a:rPr lang="pl-PL" dirty="0">
                <a:solidFill>
                  <a:srgbClr val="000000"/>
                </a:solidFill>
                <a:latin typeface="Calibri" charset="0"/>
                <a:ea typeface="Calibri" charset="0"/>
                <a:cs typeface="Calibri" charset="0"/>
              </a:rPr>
              <a:t>(() =&gt;</a:t>
            </a:r>
          </a:p>
          <a:p>
            <a:r>
              <a:rPr lang="pl-PL" dirty="0">
                <a:solidFill>
                  <a:srgbClr val="000000"/>
                </a:solidFill>
                <a:latin typeface="Calibri" charset="0"/>
                <a:ea typeface="Calibri" charset="0"/>
                <a:cs typeface="Calibri" charset="0"/>
              </a:rPr>
              <a:t>            </a:t>
            </a:r>
            <a:r>
              <a:rPr lang="pl-PL" dirty="0" smtClean="0">
                <a:solidFill>
                  <a:srgbClr val="000000"/>
                </a:solidFill>
                <a:latin typeface="Calibri" charset="0"/>
                <a:ea typeface="Calibri" charset="0"/>
                <a:cs typeface="Calibri" charset="0"/>
              </a:rPr>
              <a:t>{ </a:t>
            </a:r>
            <a:r>
              <a:rPr lang="pl-PL" dirty="0" err="1">
                <a:solidFill>
                  <a:srgbClr val="0055AA"/>
                </a:solidFill>
                <a:latin typeface="Calibri" charset="0"/>
                <a:ea typeface="Calibri" charset="0"/>
                <a:cs typeface="Calibri" charset="0"/>
              </a:rPr>
              <a:t>observer</a:t>
            </a:r>
            <a:r>
              <a:rPr lang="pl-PL" dirty="0" err="1">
                <a:solidFill>
                  <a:srgbClr val="000000"/>
                </a:solidFill>
                <a:latin typeface="Calibri" charset="0"/>
                <a:ea typeface="Calibri" charset="0"/>
                <a:cs typeface="Calibri" charset="0"/>
              </a:rPr>
              <a:t>.next</a:t>
            </a:r>
            <a:r>
              <a:rPr lang="pl-PL" dirty="0">
                <a:solidFill>
                  <a:srgbClr val="000000"/>
                </a:solidFill>
                <a:latin typeface="Calibri" charset="0"/>
                <a:ea typeface="Calibri" charset="0"/>
                <a:cs typeface="Calibri" charset="0"/>
              </a:rPr>
              <a:t>(</a:t>
            </a:r>
            <a:r>
              <a:rPr lang="pl-PL" dirty="0">
                <a:solidFill>
                  <a:srgbClr val="AA1111"/>
                </a:solidFill>
                <a:latin typeface="Calibri" charset="0"/>
                <a:ea typeface="Calibri" charset="0"/>
                <a:cs typeface="Calibri" charset="0"/>
              </a:rPr>
              <a:t>'Apple</a:t>
            </a:r>
            <a:r>
              <a:rPr lang="pl-PL" dirty="0" smtClean="0">
                <a:solidFill>
                  <a:srgbClr val="AA1111"/>
                </a:solidFill>
                <a:latin typeface="Calibri" charset="0"/>
                <a:ea typeface="Calibri" charset="0"/>
                <a:cs typeface="Calibri" charset="0"/>
              </a:rPr>
              <a:t>'</a:t>
            </a:r>
            <a:r>
              <a:rPr lang="pl-PL" dirty="0" smtClean="0">
                <a:solidFill>
                  <a:srgbClr val="000000"/>
                </a:solidFill>
                <a:latin typeface="Calibri" charset="0"/>
                <a:ea typeface="Calibri" charset="0"/>
                <a:cs typeface="Calibri" charset="0"/>
              </a:rPr>
              <a:t>); </a:t>
            </a:r>
            <a:r>
              <a:rPr lang="pl-PL" dirty="0">
                <a:solidFill>
                  <a:srgbClr val="000000"/>
                </a:solidFill>
                <a:latin typeface="Calibri" charset="0"/>
                <a:ea typeface="Calibri" charset="0"/>
                <a:cs typeface="Calibri" charset="0"/>
              </a:rPr>
              <a:t>}, </a:t>
            </a:r>
            <a:r>
              <a:rPr lang="pl-PL" dirty="0">
                <a:solidFill>
                  <a:srgbClr val="116644"/>
                </a:solidFill>
                <a:latin typeface="Calibri" charset="0"/>
                <a:ea typeface="Calibri" charset="0"/>
                <a:cs typeface="Calibri" charset="0"/>
              </a:rPr>
              <a:t>1000</a:t>
            </a:r>
            <a:r>
              <a:rPr lang="pl-PL" dirty="0">
                <a:solidFill>
                  <a:srgbClr val="000000"/>
                </a:solidFill>
                <a:latin typeface="Calibri" charset="0"/>
                <a:ea typeface="Calibri" charset="0"/>
                <a:cs typeface="Calibri" charset="0"/>
              </a:rPr>
              <a:t>);</a:t>
            </a:r>
          </a:p>
          <a:p>
            <a:r>
              <a:rPr lang="pl-PL" dirty="0">
                <a:solidFill>
                  <a:srgbClr val="000000"/>
                </a:solidFill>
                <a:latin typeface="Calibri" charset="0"/>
                <a:ea typeface="Calibri" charset="0"/>
                <a:cs typeface="Calibri" charset="0"/>
              </a:rPr>
              <a:t>            </a:t>
            </a:r>
            <a:r>
              <a:rPr lang="pl-PL" dirty="0" err="1">
                <a:solidFill>
                  <a:srgbClr val="000000"/>
                </a:solidFill>
                <a:latin typeface="Calibri" charset="0"/>
                <a:ea typeface="Calibri" charset="0"/>
                <a:cs typeface="Calibri" charset="0"/>
              </a:rPr>
              <a:t>setTimeout</a:t>
            </a:r>
            <a:r>
              <a:rPr lang="pl-PL" dirty="0">
                <a:solidFill>
                  <a:srgbClr val="000000"/>
                </a:solidFill>
                <a:latin typeface="Calibri" charset="0"/>
                <a:ea typeface="Calibri" charset="0"/>
                <a:cs typeface="Calibri" charset="0"/>
              </a:rPr>
              <a:t>(() =&gt;</a:t>
            </a:r>
          </a:p>
          <a:p>
            <a:r>
              <a:rPr lang="pl-PL" dirty="0">
                <a:solidFill>
                  <a:srgbClr val="000000"/>
                </a:solidFill>
                <a:latin typeface="Calibri" charset="0"/>
                <a:ea typeface="Calibri" charset="0"/>
                <a:cs typeface="Calibri" charset="0"/>
              </a:rPr>
              <a:t>            </a:t>
            </a:r>
            <a:r>
              <a:rPr lang="pl-PL" dirty="0" smtClean="0">
                <a:solidFill>
                  <a:srgbClr val="000000"/>
                </a:solidFill>
                <a:latin typeface="Calibri" charset="0"/>
                <a:ea typeface="Calibri" charset="0"/>
                <a:cs typeface="Calibri" charset="0"/>
              </a:rPr>
              <a:t>{</a:t>
            </a:r>
            <a:r>
              <a:rPr lang="pl-PL" dirty="0" err="1" smtClean="0">
                <a:solidFill>
                  <a:srgbClr val="0055AA"/>
                </a:solidFill>
                <a:latin typeface="Calibri" charset="0"/>
                <a:ea typeface="Calibri" charset="0"/>
                <a:cs typeface="Calibri" charset="0"/>
              </a:rPr>
              <a:t>observer</a:t>
            </a:r>
            <a:r>
              <a:rPr lang="pl-PL" dirty="0" err="1" smtClean="0">
                <a:solidFill>
                  <a:srgbClr val="000000"/>
                </a:solidFill>
                <a:latin typeface="Calibri" charset="0"/>
                <a:ea typeface="Calibri" charset="0"/>
                <a:cs typeface="Calibri" charset="0"/>
              </a:rPr>
              <a:t>.next</a:t>
            </a:r>
            <a:r>
              <a:rPr lang="pl-PL" dirty="0">
                <a:solidFill>
                  <a:srgbClr val="000000"/>
                </a:solidFill>
                <a:latin typeface="Calibri" charset="0"/>
                <a:ea typeface="Calibri" charset="0"/>
                <a:cs typeface="Calibri" charset="0"/>
              </a:rPr>
              <a:t>(</a:t>
            </a:r>
            <a:r>
              <a:rPr lang="pl-PL" dirty="0">
                <a:solidFill>
                  <a:srgbClr val="AA1111"/>
                </a:solidFill>
                <a:latin typeface="Calibri" charset="0"/>
                <a:ea typeface="Calibri" charset="0"/>
                <a:cs typeface="Calibri" charset="0"/>
              </a:rPr>
              <a:t>'mango</a:t>
            </a:r>
            <a:r>
              <a:rPr lang="pl-PL" dirty="0" smtClean="0">
                <a:solidFill>
                  <a:srgbClr val="AA1111"/>
                </a:solidFill>
                <a:latin typeface="Calibri" charset="0"/>
                <a:ea typeface="Calibri" charset="0"/>
                <a:cs typeface="Calibri" charset="0"/>
              </a:rPr>
              <a:t>'</a:t>
            </a:r>
            <a:r>
              <a:rPr lang="pl-PL" dirty="0" smtClean="0">
                <a:solidFill>
                  <a:srgbClr val="000000"/>
                </a:solidFill>
                <a:latin typeface="Calibri" charset="0"/>
                <a:ea typeface="Calibri" charset="0"/>
                <a:cs typeface="Calibri" charset="0"/>
              </a:rPr>
              <a:t>); </a:t>
            </a:r>
            <a:r>
              <a:rPr lang="pl-PL" dirty="0">
                <a:solidFill>
                  <a:srgbClr val="000000"/>
                </a:solidFill>
                <a:latin typeface="Calibri" charset="0"/>
                <a:ea typeface="Calibri" charset="0"/>
                <a:cs typeface="Calibri" charset="0"/>
              </a:rPr>
              <a:t>}, </a:t>
            </a:r>
            <a:r>
              <a:rPr lang="pl-PL" dirty="0">
                <a:solidFill>
                  <a:srgbClr val="116644"/>
                </a:solidFill>
                <a:latin typeface="Calibri" charset="0"/>
                <a:ea typeface="Calibri" charset="0"/>
                <a:cs typeface="Calibri" charset="0"/>
              </a:rPr>
              <a:t>2000</a:t>
            </a:r>
            <a:r>
              <a:rPr lang="pl-PL" dirty="0">
                <a:solidFill>
                  <a:srgbClr val="000000"/>
                </a:solidFill>
                <a:latin typeface="Calibri" charset="0"/>
                <a:ea typeface="Calibri" charset="0"/>
                <a:cs typeface="Calibri" charset="0"/>
              </a:rPr>
              <a:t>);</a:t>
            </a:r>
          </a:p>
          <a:p>
            <a:r>
              <a:rPr lang="pl-PL" dirty="0">
                <a:solidFill>
                  <a:srgbClr val="000000"/>
                </a:solidFill>
                <a:latin typeface="Calibri" charset="0"/>
                <a:ea typeface="Calibri" charset="0"/>
                <a:cs typeface="Calibri" charset="0"/>
              </a:rPr>
              <a:t>            </a:t>
            </a:r>
            <a:r>
              <a:rPr lang="pl-PL" dirty="0" err="1">
                <a:solidFill>
                  <a:srgbClr val="000000"/>
                </a:solidFill>
                <a:latin typeface="Calibri" charset="0"/>
                <a:ea typeface="Calibri" charset="0"/>
                <a:cs typeface="Calibri" charset="0"/>
              </a:rPr>
              <a:t>setTimeout</a:t>
            </a:r>
            <a:r>
              <a:rPr lang="pl-PL" dirty="0">
                <a:solidFill>
                  <a:srgbClr val="000000"/>
                </a:solidFill>
                <a:latin typeface="Calibri" charset="0"/>
                <a:ea typeface="Calibri" charset="0"/>
                <a:cs typeface="Calibri" charset="0"/>
              </a:rPr>
              <a:t>(() =&gt;</a:t>
            </a:r>
          </a:p>
          <a:p>
            <a:r>
              <a:rPr lang="pl-PL" dirty="0">
                <a:solidFill>
                  <a:srgbClr val="000000"/>
                </a:solidFill>
                <a:latin typeface="Calibri" charset="0"/>
                <a:ea typeface="Calibri" charset="0"/>
                <a:cs typeface="Calibri" charset="0"/>
              </a:rPr>
              <a:t>            </a:t>
            </a:r>
            <a:r>
              <a:rPr lang="pl-PL" dirty="0" smtClean="0">
                <a:solidFill>
                  <a:srgbClr val="000000"/>
                </a:solidFill>
                <a:latin typeface="Calibri" charset="0"/>
                <a:ea typeface="Calibri" charset="0"/>
                <a:cs typeface="Calibri" charset="0"/>
              </a:rPr>
              <a:t>{</a:t>
            </a:r>
            <a:r>
              <a:rPr lang="pl-PL" dirty="0" err="1" smtClean="0">
                <a:solidFill>
                  <a:srgbClr val="0055AA"/>
                </a:solidFill>
                <a:latin typeface="Calibri" charset="0"/>
                <a:ea typeface="Calibri" charset="0"/>
                <a:cs typeface="Calibri" charset="0"/>
              </a:rPr>
              <a:t>observer</a:t>
            </a:r>
            <a:r>
              <a:rPr lang="pl-PL" dirty="0" err="1" smtClean="0">
                <a:solidFill>
                  <a:srgbClr val="000000"/>
                </a:solidFill>
                <a:latin typeface="Calibri" charset="0"/>
                <a:ea typeface="Calibri" charset="0"/>
                <a:cs typeface="Calibri" charset="0"/>
              </a:rPr>
              <a:t>.next</a:t>
            </a:r>
            <a:r>
              <a:rPr lang="pl-PL" dirty="0">
                <a:solidFill>
                  <a:srgbClr val="000000"/>
                </a:solidFill>
                <a:latin typeface="Calibri" charset="0"/>
                <a:ea typeface="Calibri" charset="0"/>
                <a:cs typeface="Calibri" charset="0"/>
              </a:rPr>
              <a:t>(</a:t>
            </a:r>
            <a:r>
              <a:rPr lang="pl-PL" dirty="0">
                <a:solidFill>
                  <a:srgbClr val="AA1111"/>
                </a:solidFill>
                <a:latin typeface="Calibri" charset="0"/>
                <a:ea typeface="Calibri" charset="0"/>
                <a:cs typeface="Calibri" charset="0"/>
              </a:rPr>
              <a:t>'</a:t>
            </a:r>
            <a:r>
              <a:rPr lang="pl-PL" dirty="0" err="1">
                <a:solidFill>
                  <a:srgbClr val="AA1111"/>
                </a:solidFill>
                <a:latin typeface="Calibri" charset="0"/>
                <a:ea typeface="Calibri" charset="0"/>
                <a:cs typeface="Calibri" charset="0"/>
              </a:rPr>
              <a:t>Orannge</a:t>
            </a:r>
            <a:r>
              <a:rPr lang="pl-PL" dirty="0" smtClean="0">
                <a:solidFill>
                  <a:srgbClr val="AA1111"/>
                </a:solidFill>
                <a:latin typeface="Calibri" charset="0"/>
                <a:ea typeface="Calibri" charset="0"/>
                <a:cs typeface="Calibri" charset="0"/>
              </a:rPr>
              <a:t>'</a:t>
            </a:r>
            <a:r>
              <a:rPr lang="pl-PL" dirty="0" smtClean="0">
                <a:solidFill>
                  <a:srgbClr val="000000"/>
                </a:solidFill>
                <a:latin typeface="Calibri" charset="0"/>
                <a:ea typeface="Calibri" charset="0"/>
                <a:cs typeface="Calibri" charset="0"/>
              </a:rPr>
              <a:t>); }, </a:t>
            </a:r>
            <a:r>
              <a:rPr lang="pl-PL" dirty="0">
                <a:solidFill>
                  <a:srgbClr val="116644"/>
                </a:solidFill>
                <a:latin typeface="Calibri" charset="0"/>
                <a:ea typeface="Calibri" charset="0"/>
                <a:cs typeface="Calibri" charset="0"/>
              </a:rPr>
              <a:t>3000</a:t>
            </a:r>
            <a:r>
              <a:rPr lang="pl-PL" dirty="0">
                <a:solidFill>
                  <a:srgbClr val="000000"/>
                </a:solidFill>
                <a:latin typeface="Calibri" charset="0"/>
                <a:ea typeface="Calibri" charset="0"/>
                <a:cs typeface="Calibri" charset="0"/>
              </a:rPr>
              <a:t>);</a:t>
            </a:r>
          </a:p>
          <a:p>
            <a:r>
              <a:rPr lang="pl-PL" dirty="0">
                <a:solidFill>
                  <a:srgbClr val="000000"/>
                </a:solidFill>
                <a:latin typeface="Calibri" charset="0"/>
                <a:ea typeface="Calibri" charset="0"/>
                <a:cs typeface="Calibri" charset="0"/>
              </a:rPr>
              <a:t>            </a:t>
            </a:r>
            <a:r>
              <a:rPr lang="pl-PL" dirty="0" err="1">
                <a:solidFill>
                  <a:srgbClr val="000000"/>
                </a:solidFill>
                <a:latin typeface="Calibri" charset="0"/>
                <a:ea typeface="Calibri" charset="0"/>
                <a:cs typeface="Calibri" charset="0"/>
              </a:rPr>
              <a:t>setTimeout</a:t>
            </a:r>
            <a:r>
              <a:rPr lang="pl-PL" dirty="0">
                <a:solidFill>
                  <a:srgbClr val="000000"/>
                </a:solidFill>
                <a:latin typeface="Calibri" charset="0"/>
                <a:ea typeface="Calibri" charset="0"/>
                <a:cs typeface="Calibri" charset="0"/>
              </a:rPr>
              <a:t>(() =&gt;</a:t>
            </a:r>
          </a:p>
          <a:p>
            <a:r>
              <a:rPr lang="pl-PL" dirty="0">
                <a:solidFill>
                  <a:srgbClr val="000000"/>
                </a:solidFill>
                <a:latin typeface="Calibri" charset="0"/>
                <a:ea typeface="Calibri" charset="0"/>
                <a:cs typeface="Calibri" charset="0"/>
              </a:rPr>
              <a:t>            </a:t>
            </a:r>
            <a:r>
              <a:rPr lang="pl-PL" dirty="0" smtClean="0">
                <a:solidFill>
                  <a:srgbClr val="000000"/>
                </a:solidFill>
                <a:latin typeface="Calibri" charset="0"/>
                <a:ea typeface="Calibri" charset="0"/>
                <a:cs typeface="Calibri" charset="0"/>
              </a:rPr>
              <a:t>{</a:t>
            </a:r>
            <a:r>
              <a:rPr lang="pl-PL" dirty="0">
                <a:solidFill>
                  <a:srgbClr val="000000"/>
                </a:solidFill>
                <a:latin typeface="Calibri" charset="0"/>
                <a:ea typeface="Calibri" charset="0"/>
                <a:cs typeface="Calibri" charset="0"/>
              </a:rPr>
              <a:t>   </a:t>
            </a:r>
            <a:r>
              <a:rPr lang="pl-PL" dirty="0" err="1">
                <a:solidFill>
                  <a:srgbClr val="0055AA"/>
                </a:solidFill>
                <a:latin typeface="Calibri" charset="0"/>
                <a:ea typeface="Calibri" charset="0"/>
                <a:cs typeface="Calibri" charset="0"/>
              </a:rPr>
              <a:t>observer</a:t>
            </a:r>
            <a:r>
              <a:rPr lang="pl-PL" dirty="0" err="1">
                <a:solidFill>
                  <a:srgbClr val="000000"/>
                </a:solidFill>
                <a:latin typeface="Calibri" charset="0"/>
                <a:ea typeface="Calibri" charset="0"/>
                <a:cs typeface="Calibri" charset="0"/>
              </a:rPr>
              <a:t>.complete</a:t>
            </a:r>
            <a:r>
              <a:rPr lang="pl-PL" dirty="0" smtClean="0">
                <a:solidFill>
                  <a:srgbClr val="000000"/>
                </a:solidFill>
                <a:latin typeface="Calibri" charset="0"/>
                <a:ea typeface="Calibri" charset="0"/>
                <a:cs typeface="Calibri" charset="0"/>
              </a:rPr>
              <a:t>(); </a:t>
            </a:r>
            <a:r>
              <a:rPr lang="pl-PL" dirty="0">
                <a:solidFill>
                  <a:srgbClr val="000000"/>
                </a:solidFill>
                <a:latin typeface="Calibri" charset="0"/>
                <a:ea typeface="Calibri" charset="0"/>
                <a:cs typeface="Calibri" charset="0"/>
              </a:rPr>
              <a:t>}, </a:t>
            </a:r>
            <a:r>
              <a:rPr lang="pl-PL" dirty="0">
                <a:solidFill>
                  <a:srgbClr val="116644"/>
                </a:solidFill>
                <a:latin typeface="Calibri" charset="0"/>
                <a:ea typeface="Calibri" charset="0"/>
                <a:cs typeface="Calibri" charset="0"/>
              </a:rPr>
              <a:t>4000</a:t>
            </a:r>
            <a:r>
              <a:rPr lang="pl-PL" dirty="0" smtClean="0">
                <a:solidFill>
                  <a:srgbClr val="000000"/>
                </a:solidFill>
                <a:latin typeface="Calibri" charset="0"/>
                <a:ea typeface="Calibri" charset="0"/>
                <a:cs typeface="Calibri" charset="0"/>
              </a:rPr>
              <a:t>);</a:t>
            </a:r>
            <a:r>
              <a:rPr lang="pl-PL" dirty="0">
                <a:solidFill>
                  <a:srgbClr val="000000"/>
                </a:solidFill>
                <a:latin typeface="Calibri" charset="0"/>
                <a:ea typeface="Calibri" charset="0"/>
                <a:cs typeface="Calibri" charset="0"/>
              </a:rPr>
              <a:t>   }</a:t>
            </a:r>
          </a:p>
          <a:p>
            <a:r>
              <a:rPr lang="pl-PL" dirty="0">
                <a:solidFill>
                  <a:srgbClr val="000000"/>
                </a:solidFill>
                <a:latin typeface="Calibri" charset="0"/>
                <a:ea typeface="Calibri" charset="0"/>
                <a:cs typeface="Calibri" charset="0"/>
              </a:rPr>
              <a:t>);</a:t>
            </a:r>
          </a:p>
          <a:p>
            <a:r>
              <a:rPr lang="pl-PL" dirty="0" err="1">
                <a:solidFill>
                  <a:srgbClr val="770088"/>
                </a:solidFill>
                <a:latin typeface="Calibri" charset="0"/>
                <a:ea typeface="Calibri" charset="0"/>
                <a:cs typeface="Calibri" charset="0"/>
              </a:rPr>
              <a:t>let</a:t>
            </a:r>
            <a:r>
              <a:rPr lang="pl-PL" dirty="0">
                <a:solidFill>
                  <a:srgbClr val="000000"/>
                </a:solidFill>
                <a:latin typeface="Calibri" charset="0"/>
                <a:ea typeface="Calibri" charset="0"/>
                <a:cs typeface="Calibri" charset="0"/>
              </a:rPr>
              <a:t> </a:t>
            </a:r>
            <a:r>
              <a:rPr lang="pl-PL" dirty="0" err="1">
                <a:solidFill>
                  <a:srgbClr val="0000FF"/>
                </a:solidFill>
                <a:latin typeface="Calibri" charset="0"/>
                <a:ea typeface="Calibri" charset="0"/>
                <a:cs typeface="Calibri" charset="0"/>
              </a:rPr>
              <a:t>subscription</a:t>
            </a:r>
            <a:r>
              <a:rPr lang="pl-PL" dirty="0">
                <a:solidFill>
                  <a:srgbClr val="000000"/>
                </a:solidFill>
                <a:latin typeface="Calibri" charset="0"/>
                <a:ea typeface="Calibri" charset="0"/>
                <a:cs typeface="Calibri" charset="0"/>
              </a:rPr>
              <a:t> = </a:t>
            </a:r>
            <a:r>
              <a:rPr lang="pl-PL" dirty="0" err="1">
                <a:solidFill>
                  <a:srgbClr val="770088"/>
                </a:solidFill>
                <a:latin typeface="Calibri" charset="0"/>
                <a:ea typeface="Calibri" charset="0"/>
                <a:cs typeface="Calibri" charset="0"/>
              </a:rPr>
              <a:t>this</a:t>
            </a:r>
            <a:r>
              <a:rPr lang="pl-PL" dirty="0" err="1">
                <a:solidFill>
                  <a:srgbClr val="000000"/>
                </a:solidFill>
                <a:latin typeface="Calibri" charset="0"/>
                <a:ea typeface="Calibri" charset="0"/>
                <a:cs typeface="Calibri" charset="0"/>
              </a:rPr>
              <a:t>.data</a:t>
            </a:r>
            <a:r>
              <a:rPr lang="pl-PL" dirty="0">
                <a:solidFill>
                  <a:srgbClr val="000000"/>
                </a:solidFill>
                <a:latin typeface="Calibri" charset="0"/>
                <a:ea typeface="Calibri" charset="0"/>
                <a:cs typeface="Calibri" charset="0"/>
              </a:rPr>
              <a:t>. </a:t>
            </a:r>
            <a:r>
              <a:rPr lang="pl-PL" dirty="0" err="1">
                <a:solidFill>
                  <a:srgbClr val="000000"/>
                </a:solidFill>
                <a:latin typeface="Calibri" charset="0"/>
                <a:ea typeface="Calibri" charset="0"/>
                <a:cs typeface="Calibri" charset="0"/>
              </a:rPr>
              <a:t>subscribe</a:t>
            </a:r>
            <a:r>
              <a:rPr lang="pl-PL" dirty="0">
                <a:solidFill>
                  <a:srgbClr val="000000"/>
                </a:solidFill>
                <a:latin typeface="Calibri" charset="0"/>
                <a:ea typeface="Calibri" charset="0"/>
                <a:cs typeface="Calibri" charset="0"/>
              </a:rPr>
              <a:t>(</a:t>
            </a:r>
          </a:p>
          <a:p>
            <a:r>
              <a:rPr lang="pl-PL" dirty="0" err="1">
                <a:solidFill>
                  <a:srgbClr val="000000"/>
                </a:solidFill>
                <a:latin typeface="Calibri" charset="0"/>
                <a:ea typeface="Calibri" charset="0"/>
                <a:cs typeface="Calibri" charset="0"/>
              </a:rPr>
              <a:t>fruit</a:t>
            </a:r>
            <a:r>
              <a:rPr lang="pl-PL" dirty="0">
                <a:solidFill>
                  <a:srgbClr val="000000"/>
                </a:solidFill>
                <a:latin typeface="Calibri" charset="0"/>
                <a:ea typeface="Calibri" charset="0"/>
                <a:cs typeface="Calibri" charset="0"/>
              </a:rPr>
              <a:t> =&gt; </a:t>
            </a:r>
            <a:r>
              <a:rPr lang="pl-PL" dirty="0" err="1">
                <a:solidFill>
                  <a:srgbClr val="770088"/>
                </a:solidFill>
                <a:latin typeface="Calibri" charset="0"/>
                <a:ea typeface="Calibri" charset="0"/>
                <a:cs typeface="Calibri" charset="0"/>
              </a:rPr>
              <a:t>this</a:t>
            </a:r>
            <a:r>
              <a:rPr lang="pl-PL" dirty="0" err="1">
                <a:solidFill>
                  <a:srgbClr val="000000"/>
                </a:solidFill>
                <a:latin typeface="Calibri" charset="0"/>
                <a:ea typeface="Calibri" charset="0"/>
                <a:cs typeface="Calibri" charset="0"/>
              </a:rPr>
              <a:t>.fruits.push</a:t>
            </a:r>
            <a:r>
              <a:rPr lang="pl-PL" dirty="0">
                <a:solidFill>
                  <a:srgbClr val="000000"/>
                </a:solidFill>
                <a:latin typeface="Calibri" charset="0"/>
                <a:ea typeface="Calibri" charset="0"/>
                <a:cs typeface="Calibri" charset="0"/>
              </a:rPr>
              <a:t>(</a:t>
            </a:r>
            <a:r>
              <a:rPr lang="pl-PL" dirty="0" err="1">
                <a:solidFill>
                  <a:srgbClr val="000000"/>
                </a:solidFill>
                <a:latin typeface="Calibri" charset="0"/>
                <a:ea typeface="Calibri" charset="0"/>
                <a:cs typeface="Calibri" charset="0"/>
              </a:rPr>
              <a:t>fruit</a:t>
            </a:r>
            <a:r>
              <a:rPr lang="pl-PL" dirty="0" smtClean="0">
                <a:solidFill>
                  <a:srgbClr val="000000"/>
                </a:solidFill>
                <a:latin typeface="Calibri" charset="0"/>
                <a:ea typeface="Calibri" charset="0"/>
                <a:cs typeface="Calibri" charset="0"/>
              </a:rPr>
              <a:t>));</a:t>
            </a:r>
            <a:endParaRPr lang="pl-PL" dirty="0">
              <a:solidFill>
                <a:srgbClr val="000000"/>
              </a:solidFill>
              <a:latin typeface="Calibri" charset="0"/>
              <a:ea typeface="Calibri" charset="0"/>
              <a:cs typeface="Calibri" charset="0"/>
            </a:endParaRPr>
          </a:p>
          <a:p>
            <a:r>
              <a:rPr lang="pl-PL" dirty="0" smtClean="0">
                <a:solidFill>
                  <a:srgbClr val="000000"/>
                </a:solidFill>
                <a:latin typeface="Calibri" charset="0"/>
                <a:ea typeface="Calibri" charset="0"/>
                <a:cs typeface="Calibri" charset="0"/>
              </a:rPr>
              <a:t>}</a:t>
            </a:r>
            <a:endParaRPr lang="pl-PL" b="0" i="0" dirty="0">
              <a:solidFill>
                <a:srgbClr val="000000"/>
              </a:solidFill>
              <a:effectLst/>
              <a:latin typeface="Calibri" charset="0"/>
              <a:ea typeface="Calibri" charset="0"/>
              <a:cs typeface="Calibri" charset="0"/>
            </a:endParaRPr>
          </a:p>
        </p:txBody>
      </p:sp>
      <p:sp>
        <p:nvSpPr>
          <p:cNvPr id="3" name="Rectangle 2"/>
          <p:cNvSpPr/>
          <p:nvPr/>
        </p:nvSpPr>
        <p:spPr>
          <a:xfrm>
            <a:off x="5083303" y="1326778"/>
            <a:ext cx="3513897" cy="5355312"/>
          </a:xfrm>
          <a:prstGeom prst="rect">
            <a:avLst/>
          </a:prstGeom>
          <a:ln>
            <a:solidFill>
              <a:schemeClr val="accent1"/>
            </a:solidFill>
          </a:ln>
        </p:spPr>
        <p:txBody>
          <a:bodyPr wrap="square">
            <a:spAutoFit/>
          </a:bodyPr>
          <a:lstStyle/>
          <a:p>
            <a:r>
              <a:rPr lang="en-US" dirty="0">
                <a:solidFill>
                  <a:srgbClr val="117700"/>
                </a:solidFill>
                <a:latin typeface="Calibri" charset="0"/>
                <a:ea typeface="Calibri" charset="0"/>
                <a:cs typeface="Calibri" charset="0"/>
              </a:rPr>
              <a:t>&lt;p</a:t>
            </a:r>
            <a:r>
              <a:rPr lang="en-US" dirty="0">
                <a:solidFill>
                  <a:srgbClr val="000000"/>
                </a:solidFill>
                <a:latin typeface="Calibri" charset="0"/>
                <a:ea typeface="Calibri" charset="0"/>
                <a:cs typeface="Calibri" charset="0"/>
              </a:rPr>
              <a:t> </a:t>
            </a:r>
            <a:r>
              <a:rPr lang="en-US" dirty="0">
                <a:solidFill>
                  <a:srgbClr val="11770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Observable Basics</a:t>
            </a:r>
            <a:r>
              <a:rPr lang="en-US" dirty="0">
                <a:solidFill>
                  <a:srgbClr val="117700"/>
                </a:solidFill>
                <a:latin typeface="Calibri" charset="0"/>
                <a:ea typeface="Calibri" charset="0"/>
                <a:cs typeface="Calibri" charset="0"/>
              </a:rPr>
              <a:t>&lt;/p&gt;</a:t>
            </a:r>
            <a:endParaRPr lang="en-US" dirty="0">
              <a:solidFill>
                <a:srgbClr val="000000"/>
              </a:solidFill>
              <a:latin typeface="Calibri" charset="0"/>
              <a:ea typeface="Calibri" charset="0"/>
              <a:cs typeface="Calibri" charset="0"/>
            </a:endParaRPr>
          </a:p>
          <a:p>
            <a:r>
              <a:rPr lang="en-US" dirty="0">
                <a:solidFill>
                  <a:srgbClr val="117700"/>
                </a:solidFill>
                <a:latin typeface="Calibri" charset="0"/>
                <a:ea typeface="Calibri" charset="0"/>
                <a:cs typeface="Calibri" charset="0"/>
              </a:rPr>
              <a:t>&lt;</a:t>
            </a:r>
            <a:r>
              <a:rPr lang="en-US" dirty="0" err="1">
                <a:solidFill>
                  <a:srgbClr val="117700"/>
                </a:solidFill>
                <a:latin typeface="Calibri" charset="0"/>
                <a:ea typeface="Calibri" charset="0"/>
                <a:cs typeface="Calibri" charset="0"/>
              </a:rPr>
              <a:t>hr</a:t>
            </a:r>
            <a:r>
              <a:rPr lang="en-US" dirty="0">
                <a:solidFill>
                  <a:srgbClr val="117700"/>
                </a:solidFill>
                <a:latin typeface="Calibri" charset="0"/>
                <a:ea typeface="Calibri" charset="0"/>
                <a:cs typeface="Calibri" charset="0"/>
              </a:rPr>
              <a:t>/&gt;</a:t>
            </a:r>
            <a:endParaRPr lang="en-US" dirty="0">
              <a:solidFill>
                <a:srgbClr val="000000"/>
              </a:solidFill>
              <a:latin typeface="Calibri" charset="0"/>
              <a:ea typeface="Calibri" charset="0"/>
              <a:cs typeface="Calibri" charset="0"/>
            </a:endParaRPr>
          </a:p>
          <a:p>
            <a:r>
              <a:rPr lang="en-US" dirty="0">
                <a:solidFill>
                  <a:srgbClr val="117700"/>
                </a:solidFill>
                <a:latin typeface="Calibri" charset="0"/>
                <a:ea typeface="Calibri" charset="0"/>
                <a:cs typeface="Calibri" charset="0"/>
              </a:rPr>
              <a:t>&lt;b&gt;</a:t>
            </a:r>
            <a:r>
              <a:rPr lang="en-US" dirty="0">
                <a:solidFill>
                  <a:srgbClr val="000000"/>
                </a:solidFill>
                <a:latin typeface="Calibri" charset="0"/>
                <a:ea typeface="Calibri" charset="0"/>
                <a:cs typeface="Calibri" charset="0"/>
              </a:rPr>
              <a:t>Observable Data </a:t>
            </a:r>
            <a:r>
              <a:rPr lang="en-US" dirty="0">
                <a:solidFill>
                  <a:srgbClr val="117700"/>
                </a:solidFill>
                <a:latin typeface="Calibri" charset="0"/>
                <a:ea typeface="Calibri" charset="0"/>
                <a:cs typeface="Calibri" charset="0"/>
              </a:rPr>
              <a:t>&lt;/b&gt;</a:t>
            </a:r>
            <a:endParaRPr lang="en-US" dirty="0">
              <a:solidFill>
                <a:srgbClr val="000000"/>
              </a:solidFill>
              <a:latin typeface="Calibri" charset="0"/>
              <a:ea typeface="Calibri" charset="0"/>
              <a:cs typeface="Calibri" charset="0"/>
            </a:endParaRPr>
          </a:p>
          <a:p>
            <a:r>
              <a:rPr lang="en-US" dirty="0">
                <a:solidFill>
                  <a:srgbClr val="000000"/>
                </a:solidFill>
                <a:latin typeface="Calibri" charset="0"/>
                <a:ea typeface="Calibri" charset="0"/>
                <a:cs typeface="Calibri" charset="0"/>
              </a:rPr>
              <a:t> </a:t>
            </a:r>
            <a:r>
              <a:rPr lang="en-US" dirty="0">
                <a:solidFill>
                  <a:srgbClr val="117700"/>
                </a:solidFill>
                <a:latin typeface="Calibri" charset="0"/>
                <a:ea typeface="Calibri" charset="0"/>
                <a:cs typeface="Calibri" charset="0"/>
              </a:rPr>
              <a:t>&lt;div</a:t>
            </a:r>
            <a:r>
              <a:rPr lang="en-US" dirty="0">
                <a:solidFill>
                  <a:srgbClr val="000000"/>
                </a:solidFill>
                <a:latin typeface="Calibri" charset="0"/>
                <a:ea typeface="Calibri" charset="0"/>
                <a:cs typeface="Calibri" charset="0"/>
              </a:rPr>
              <a:t> </a:t>
            </a:r>
            <a:r>
              <a:rPr lang="en-US" dirty="0">
                <a:solidFill>
                  <a:srgbClr val="0000CC"/>
                </a:solidFill>
                <a:latin typeface="Calibri" charset="0"/>
                <a:ea typeface="Calibri" charset="0"/>
                <a:cs typeface="Calibri" charset="0"/>
              </a:rPr>
              <a:t>*</a:t>
            </a:r>
            <a:r>
              <a:rPr lang="en-US" dirty="0" err="1">
                <a:solidFill>
                  <a:srgbClr val="0000CC"/>
                </a:solidFill>
                <a:latin typeface="Calibri" charset="0"/>
                <a:ea typeface="Calibri" charset="0"/>
                <a:cs typeface="Calibri" charset="0"/>
              </a:rPr>
              <a:t>ngFor</a:t>
            </a:r>
            <a:r>
              <a:rPr lang="en-US" dirty="0">
                <a:solidFill>
                  <a:srgbClr val="000000"/>
                </a:solidFill>
                <a:latin typeface="Calibri" charset="0"/>
                <a:ea typeface="Calibri" charset="0"/>
                <a:cs typeface="Calibri" charset="0"/>
              </a:rPr>
              <a:t>=</a:t>
            </a:r>
            <a:r>
              <a:rPr lang="en-US" dirty="0">
                <a:solidFill>
                  <a:srgbClr val="AA1111"/>
                </a:solidFill>
                <a:latin typeface="Calibri" charset="0"/>
                <a:ea typeface="Calibri" charset="0"/>
                <a:cs typeface="Calibri" charset="0"/>
              </a:rPr>
              <a:t>"let f of fruits"</a:t>
            </a:r>
            <a:r>
              <a:rPr lang="en-US" dirty="0">
                <a:solidFill>
                  <a:srgbClr val="11770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 {{ f | uppercase }}</a:t>
            </a:r>
            <a:r>
              <a:rPr lang="en-US" dirty="0">
                <a:solidFill>
                  <a:srgbClr val="117700"/>
                </a:solidFill>
                <a:latin typeface="Calibri" charset="0"/>
                <a:ea typeface="Calibri" charset="0"/>
                <a:cs typeface="Calibri" charset="0"/>
              </a:rPr>
              <a:t>&lt;/div&gt;</a:t>
            </a:r>
            <a:endParaRPr lang="en-US" dirty="0">
              <a:solidFill>
                <a:srgbClr val="000000"/>
              </a:solidFill>
              <a:latin typeface="Calibri" charset="0"/>
              <a:ea typeface="Calibri" charset="0"/>
              <a:cs typeface="Calibri" charset="0"/>
            </a:endParaRPr>
          </a:p>
          <a:p>
            <a:r>
              <a:rPr lang="en-US" dirty="0">
                <a:solidFill>
                  <a:srgbClr val="000000"/>
                </a:solidFill>
                <a:latin typeface="Calibri" charset="0"/>
                <a:ea typeface="Calibri" charset="0"/>
                <a:cs typeface="Calibri" charset="0"/>
              </a:rPr>
              <a:t> </a:t>
            </a:r>
            <a:r>
              <a:rPr lang="en-US" dirty="0">
                <a:solidFill>
                  <a:srgbClr val="117700"/>
                </a:solidFill>
                <a:latin typeface="Calibri" charset="0"/>
                <a:ea typeface="Calibri" charset="0"/>
                <a:cs typeface="Calibri" charset="0"/>
              </a:rPr>
              <a:t>&lt;</a:t>
            </a:r>
            <a:r>
              <a:rPr lang="en-US" dirty="0" err="1">
                <a:solidFill>
                  <a:srgbClr val="117700"/>
                </a:solidFill>
                <a:latin typeface="Calibri" charset="0"/>
                <a:ea typeface="Calibri" charset="0"/>
                <a:cs typeface="Calibri" charset="0"/>
              </a:rPr>
              <a:t>hr</a:t>
            </a:r>
            <a:r>
              <a:rPr lang="en-US" dirty="0">
                <a:solidFill>
                  <a:srgbClr val="117700"/>
                </a:solidFill>
                <a:latin typeface="Calibri" charset="0"/>
                <a:ea typeface="Calibri" charset="0"/>
                <a:cs typeface="Calibri" charset="0"/>
              </a:rPr>
              <a:t>&gt;</a:t>
            </a:r>
            <a:endParaRPr lang="en-US" dirty="0">
              <a:solidFill>
                <a:srgbClr val="000000"/>
              </a:solidFill>
              <a:latin typeface="Calibri" charset="0"/>
              <a:ea typeface="Calibri" charset="0"/>
              <a:cs typeface="Calibri" charset="0"/>
            </a:endParaRPr>
          </a:p>
          <a:p>
            <a:r>
              <a:rPr lang="en-US" dirty="0">
                <a:solidFill>
                  <a:srgbClr val="117700"/>
                </a:solidFill>
                <a:latin typeface="Calibri" charset="0"/>
                <a:ea typeface="Calibri" charset="0"/>
                <a:cs typeface="Calibri" charset="0"/>
              </a:rPr>
              <a:t>&lt;div</a:t>
            </a:r>
            <a:r>
              <a:rPr lang="en-US" dirty="0">
                <a:solidFill>
                  <a:srgbClr val="000000"/>
                </a:solidFill>
                <a:latin typeface="Calibri" charset="0"/>
                <a:ea typeface="Calibri" charset="0"/>
                <a:cs typeface="Calibri" charset="0"/>
              </a:rPr>
              <a:t> </a:t>
            </a:r>
            <a:r>
              <a:rPr lang="en-US" dirty="0">
                <a:solidFill>
                  <a:srgbClr val="0000CC"/>
                </a:solidFill>
                <a:latin typeface="Calibri" charset="0"/>
                <a:ea typeface="Calibri" charset="0"/>
                <a:cs typeface="Calibri" charset="0"/>
              </a:rPr>
              <a:t>*</a:t>
            </a:r>
            <a:r>
              <a:rPr lang="en-US" dirty="0">
                <a:solidFill>
                  <a:srgbClr val="000000"/>
                </a:solidFill>
                <a:latin typeface="Calibri" charset="0"/>
                <a:ea typeface="Calibri" charset="0"/>
                <a:cs typeface="Calibri" charset="0"/>
              </a:rPr>
              <a:t> </a:t>
            </a:r>
            <a:r>
              <a:rPr lang="en-US" dirty="0">
                <a:solidFill>
                  <a:srgbClr val="117700"/>
                </a:solidFill>
                <a:latin typeface="Calibri" charset="0"/>
                <a:ea typeface="Calibri" charset="0"/>
                <a:cs typeface="Calibri" charset="0"/>
              </a:rPr>
              <a:t>&gt;</a:t>
            </a:r>
            <a:endParaRPr lang="en-US" dirty="0">
              <a:solidFill>
                <a:srgbClr val="000000"/>
              </a:solidFill>
              <a:latin typeface="Calibri" charset="0"/>
              <a:ea typeface="Calibri" charset="0"/>
              <a:cs typeface="Calibri" charset="0"/>
            </a:endParaRPr>
          </a:p>
          <a:p>
            <a:r>
              <a:rPr lang="en-US" dirty="0">
                <a:solidFill>
                  <a:srgbClr val="000000"/>
                </a:solidFill>
                <a:latin typeface="Calibri" charset="0"/>
                <a:ea typeface="Calibri" charset="0"/>
                <a:cs typeface="Calibri" charset="0"/>
              </a:rPr>
              <a:t>  </a:t>
            </a:r>
            <a:r>
              <a:rPr lang="en-US" dirty="0">
                <a:solidFill>
                  <a:srgbClr val="117700"/>
                </a:solidFill>
                <a:latin typeface="Calibri" charset="0"/>
                <a:ea typeface="Calibri" charset="0"/>
                <a:cs typeface="Calibri" charset="0"/>
              </a:rPr>
              <a:t>&lt;b&gt;</a:t>
            </a:r>
            <a:r>
              <a:rPr lang="en-US" dirty="0">
                <a:solidFill>
                  <a:srgbClr val="000000"/>
                </a:solidFill>
                <a:latin typeface="Calibri" charset="0"/>
                <a:ea typeface="Calibri" charset="0"/>
                <a:cs typeface="Calibri" charset="0"/>
              </a:rPr>
              <a:t>Error Status :</a:t>
            </a:r>
            <a:r>
              <a:rPr lang="en-US" dirty="0">
                <a:solidFill>
                  <a:srgbClr val="117700"/>
                </a:solidFill>
                <a:latin typeface="Calibri" charset="0"/>
                <a:ea typeface="Calibri" charset="0"/>
                <a:cs typeface="Calibri" charset="0"/>
              </a:rPr>
              <a:t>&lt;/b&gt;</a:t>
            </a:r>
            <a:endParaRPr lang="en-US" dirty="0">
              <a:solidFill>
                <a:srgbClr val="000000"/>
              </a:solidFill>
              <a:latin typeface="Calibri" charset="0"/>
              <a:ea typeface="Calibri" charset="0"/>
              <a:cs typeface="Calibri" charset="0"/>
            </a:endParaRP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anyErrors</a:t>
            </a:r>
            <a:r>
              <a:rPr lang="en-US" dirty="0">
                <a:solidFill>
                  <a:srgbClr val="000000"/>
                </a:solidFill>
                <a:latin typeface="Calibri" charset="0"/>
                <a:ea typeface="Calibri" charset="0"/>
                <a:cs typeface="Calibri" charset="0"/>
              </a:rPr>
              <a:t>=? 'error </a:t>
            </a:r>
            <a:r>
              <a:rPr lang="en-US" dirty="0" err="1">
                <a:solidFill>
                  <a:srgbClr val="000000"/>
                </a:solidFill>
                <a:latin typeface="Calibri" charset="0"/>
                <a:ea typeface="Calibri" charset="0"/>
                <a:cs typeface="Calibri" charset="0"/>
              </a:rPr>
              <a:t>occured</a:t>
            </a:r>
            <a:r>
              <a:rPr lang="en-US" dirty="0">
                <a:solidFill>
                  <a:srgbClr val="000000"/>
                </a:solidFill>
                <a:latin typeface="Calibri" charset="0"/>
                <a:ea typeface="Calibri" charset="0"/>
                <a:cs typeface="Calibri" charset="0"/>
              </a:rPr>
              <a:t> ' : 'It All Good'}}</a:t>
            </a:r>
          </a:p>
          <a:p>
            <a:r>
              <a:rPr lang="en-US" dirty="0">
                <a:solidFill>
                  <a:srgbClr val="000000"/>
                </a:solidFill>
                <a:latin typeface="Calibri" charset="0"/>
                <a:ea typeface="Calibri" charset="0"/>
                <a:cs typeface="Calibri" charset="0"/>
              </a:rPr>
              <a:t>  </a:t>
            </a:r>
            <a:r>
              <a:rPr lang="en-US" dirty="0">
                <a:solidFill>
                  <a:srgbClr val="117700"/>
                </a:solidFill>
                <a:latin typeface="Calibri" charset="0"/>
                <a:ea typeface="Calibri" charset="0"/>
                <a:cs typeface="Calibri" charset="0"/>
              </a:rPr>
              <a:t>&lt;</a:t>
            </a:r>
            <a:r>
              <a:rPr lang="en-US" dirty="0" err="1">
                <a:solidFill>
                  <a:srgbClr val="117700"/>
                </a:solidFill>
                <a:latin typeface="Calibri" charset="0"/>
                <a:ea typeface="Calibri" charset="0"/>
                <a:cs typeface="Calibri" charset="0"/>
              </a:rPr>
              <a:t>hr</a:t>
            </a:r>
            <a:r>
              <a:rPr lang="en-US" dirty="0">
                <a:solidFill>
                  <a:srgbClr val="117700"/>
                </a:solidFill>
                <a:latin typeface="Calibri" charset="0"/>
                <a:ea typeface="Calibri" charset="0"/>
                <a:cs typeface="Calibri" charset="0"/>
              </a:rPr>
              <a:t>&gt;</a:t>
            </a:r>
            <a:endParaRPr lang="en-US" dirty="0">
              <a:solidFill>
                <a:srgbClr val="000000"/>
              </a:solidFill>
              <a:latin typeface="Calibri" charset="0"/>
              <a:ea typeface="Calibri" charset="0"/>
              <a:cs typeface="Calibri" charset="0"/>
            </a:endParaRPr>
          </a:p>
          <a:p>
            <a:r>
              <a:rPr lang="en-US" dirty="0">
                <a:solidFill>
                  <a:srgbClr val="117700"/>
                </a:solidFill>
                <a:latin typeface="Calibri" charset="0"/>
                <a:ea typeface="Calibri" charset="0"/>
                <a:cs typeface="Calibri" charset="0"/>
              </a:rPr>
              <a:t>&lt;/div&gt;</a:t>
            </a:r>
            <a:endParaRPr lang="en-US" dirty="0">
              <a:solidFill>
                <a:srgbClr val="000000"/>
              </a:solidFill>
              <a:latin typeface="Calibri" charset="0"/>
              <a:ea typeface="Calibri" charset="0"/>
              <a:cs typeface="Calibri" charset="0"/>
            </a:endParaRPr>
          </a:p>
          <a:p>
            <a:r>
              <a:rPr lang="en-US" dirty="0">
                <a:solidFill>
                  <a:srgbClr val="117700"/>
                </a:solidFill>
                <a:latin typeface="Calibri" charset="0"/>
                <a:ea typeface="Calibri" charset="0"/>
                <a:cs typeface="Calibri" charset="0"/>
              </a:rPr>
              <a:t>&lt;div</a:t>
            </a:r>
            <a:r>
              <a:rPr lang="en-US" dirty="0">
                <a:solidFill>
                  <a:srgbClr val="000000"/>
                </a:solidFill>
                <a:latin typeface="Calibri" charset="0"/>
                <a:ea typeface="Calibri" charset="0"/>
                <a:cs typeface="Calibri" charset="0"/>
              </a:rPr>
              <a:t> </a:t>
            </a:r>
            <a:r>
              <a:rPr lang="en-US" dirty="0">
                <a:solidFill>
                  <a:srgbClr val="11770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 </a:t>
            </a:r>
            <a:r>
              <a:rPr lang="en-US" dirty="0">
                <a:solidFill>
                  <a:srgbClr val="117700"/>
                </a:solidFill>
                <a:latin typeface="Calibri" charset="0"/>
                <a:ea typeface="Calibri" charset="0"/>
                <a:cs typeface="Calibri" charset="0"/>
              </a:rPr>
              <a:t>&lt;b&gt;</a:t>
            </a:r>
            <a:r>
              <a:rPr lang="en-US" dirty="0">
                <a:solidFill>
                  <a:srgbClr val="000000"/>
                </a:solidFill>
                <a:latin typeface="Calibri" charset="0"/>
                <a:ea typeface="Calibri" charset="0"/>
                <a:cs typeface="Calibri" charset="0"/>
              </a:rPr>
              <a:t> completion status : </a:t>
            </a:r>
            <a:r>
              <a:rPr lang="en-US" dirty="0">
                <a:solidFill>
                  <a:srgbClr val="117700"/>
                </a:solidFill>
                <a:latin typeface="Calibri" charset="0"/>
                <a:ea typeface="Calibri" charset="0"/>
                <a:cs typeface="Calibri" charset="0"/>
              </a:rPr>
              <a:t>&lt;/b&gt;</a:t>
            </a:r>
            <a:r>
              <a:rPr lang="en-US" dirty="0">
                <a:solidFill>
                  <a:srgbClr val="000000"/>
                </a:solidFill>
                <a:latin typeface="Calibri" charset="0"/>
                <a:ea typeface="Calibri" charset="0"/>
                <a:cs typeface="Calibri" charset="0"/>
              </a:rPr>
              <a:t> {{ finished= ? 'Observer completed ': '' }}</a:t>
            </a:r>
            <a:r>
              <a:rPr lang="en-US" dirty="0">
                <a:solidFill>
                  <a:srgbClr val="117700"/>
                </a:solidFill>
                <a:latin typeface="Calibri" charset="0"/>
                <a:ea typeface="Calibri" charset="0"/>
                <a:cs typeface="Calibri" charset="0"/>
              </a:rPr>
              <a:t>&lt;/div&gt;</a:t>
            </a:r>
            <a:endParaRPr lang="en-US" dirty="0">
              <a:solidFill>
                <a:srgbClr val="000000"/>
              </a:solidFill>
              <a:latin typeface="Calibri" charset="0"/>
              <a:ea typeface="Calibri" charset="0"/>
              <a:cs typeface="Calibri" charset="0"/>
            </a:endParaRPr>
          </a:p>
          <a:p>
            <a:r>
              <a:rPr lang="en-US" dirty="0">
                <a:solidFill>
                  <a:srgbClr val="117700"/>
                </a:solidFill>
                <a:latin typeface="Calibri" charset="0"/>
                <a:ea typeface="Calibri" charset="0"/>
                <a:cs typeface="Calibri" charset="0"/>
              </a:rPr>
              <a:t>&lt;</a:t>
            </a:r>
            <a:r>
              <a:rPr lang="en-US" dirty="0" err="1">
                <a:solidFill>
                  <a:srgbClr val="117700"/>
                </a:solidFill>
                <a:latin typeface="Calibri" charset="0"/>
                <a:ea typeface="Calibri" charset="0"/>
                <a:cs typeface="Calibri" charset="0"/>
              </a:rPr>
              <a:t>hr</a:t>
            </a:r>
            <a:r>
              <a:rPr lang="en-US" dirty="0" smtClean="0">
                <a:solidFill>
                  <a:srgbClr val="117700"/>
                </a:solidFill>
                <a:latin typeface="Calibri" charset="0"/>
                <a:ea typeface="Calibri" charset="0"/>
                <a:cs typeface="Calibri" charset="0"/>
              </a:rPr>
              <a:t>&gt;</a:t>
            </a:r>
          </a:p>
          <a:p>
            <a:r>
              <a:rPr lang="en-US" dirty="0"/>
              <a:t/>
            </a:r>
            <a:br>
              <a:rPr lang="en-US" dirty="0"/>
            </a:br>
            <a:r>
              <a:rPr lang="en-US" dirty="0"/>
              <a:t>&lt;button (click)="start()"&gt;Start Emitting&lt;/button&gt;</a:t>
            </a:r>
            <a:endParaRPr lang="en-US" b="0" i="0" dirty="0">
              <a:solidFill>
                <a:srgbClr val="000000"/>
              </a:solidFill>
              <a:effectLst/>
              <a:latin typeface="Calibri" charset="0"/>
              <a:ea typeface="Calibri" charset="0"/>
              <a:cs typeface="Calibri" charset="0"/>
            </a:endParaRPr>
          </a:p>
        </p:txBody>
      </p:sp>
    </p:spTree>
    <p:extLst>
      <p:ext uri="{BB962C8B-B14F-4D97-AF65-F5344CB8AC3E}">
        <p14:creationId xmlns:p14="http://schemas.microsoft.com/office/powerpoint/2010/main" val="160895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Http</a:t>
            </a:r>
            <a:endParaRPr lang="en-US" b="0" dirty="0">
              <a:effectLst/>
            </a:endParaRPr>
          </a:p>
        </p:txBody>
      </p:sp>
      <p:sp>
        <p:nvSpPr>
          <p:cNvPr id="5" name="TextBox 4"/>
          <p:cNvSpPr txBox="1"/>
          <p:nvPr/>
        </p:nvSpPr>
        <p:spPr>
          <a:xfrm>
            <a:off x="523280" y="620688"/>
            <a:ext cx="8513216" cy="2862322"/>
          </a:xfrm>
          <a:prstGeom prst="rect">
            <a:avLst/>
          </a:prstGeom>
          <a:noFill/>
        </p:spPr>
        <p:txBody>
          <a:bodyPr wrap="square" rtlCol="0">
            <a:spAutoFit/>
          </a:bodyPr>
          <a:lstStyle/>
          <a:p>
            <a:pPr marL="285750" indent="-285750">
              <a:buFont typeface="Arial" charset="0"/>
              <a:buChar char="•"/>
            </a:pPr>
            <a:r>
              <a:rPr lang="en-US" dirty="0"/>
              <a:t>Most front-end applications communicate with backend services over the HTTP protocol. </a:t>
            </a:r>
            <a:endParaRPr lang="en-US" dirty="0" smtClean="0"/>
          </a:p>
          <a:p>
            <a:pPr marL="285750" indent="-285750">
              <a:buFont typeface="Arial" charset="0"/>
              <a:buChar char="•"/>
            </a:pPr>
            <a:r>
              <a:rPr lang="en-US" dirty="0" smtClean="0"/>
              <a:t>Modern </a:t>
            </a:r>
            <a:r>
              <a:rPr lang="en-US" dirty="0"/>
              <a:t>browsers support two different APIs for making HTTP requests: the </a:t>
            </a:r>
            <a:r>
              <a:rPr lang="en-US" dirty="0" err="1"/>
              <a:t>XMLHttpRequest</a:t>
            </a:r>
            <a:r>
              <a:rPr lang="en-US" dirty="0"/>
              <a:t> interface and the fetch() API.</a:t>
            </a:r>
          </a:p>
          <a:p>
            <a:pPr marL="285750" indent="-285750">
              <a:buFont typeface="Arial" charset="0"/>
              <a:buChar char="•"/>
            </a:pPr>
            <a:r>
              <a:rPr lang="en-US" dirty="0"/>
              <a:t>With </a:t>
            </a:r>
            <a:r>
              <a:rPr lang="en-US" dirty="0" err="1"/>
              <a:t>HttpClient</a:t>
            </a:r>
            <a:r>
              <a:rPr lang="en-US" dirty="0"/>
              <a:t>, @angular/common/http provides a simplified API for HTTP functionality for use with Angular applications, building on top of the </a:t>
            </a:r>
            <a:r>
              <a:rPr lang="en-US" dirty="0" err="1"/>
              <a:t>XMLHttpRequest</a:t>
            </a:r>
            <a:r>
              <a:rPr lang="en-US" dirty="0"/>
              <a:t> interface exposed by browsers. </a:t>
            </a:r>
            <a:endParaRPr lang="en-US" dirty="0" smtClean="0"/>
          </a:p>
          <a:p>
            <a:pPr marL="285750" indent="-285750">
              <a:buFont typeface="Arial" charset="0"/>
              <a:buChar char="•"/>
            </a:pPr>
            <a:r>
              <a:rPr lang="en-US" dirty="0" smtClean="0"/>
              <a:t>Additional </a:t>
            </a:r>
            <a:r>
              <a:rPr lang="en-US" dirty="0"/>
              <a:t>benefits of </a:t>
            </a:r>
            <a:r>
              <a:rPr lang="en-US" dirty="0" err="1"/>
              <a:t>HttpClient</a:t>
            </a:r>
            <a:r>
              <a:rPr lang="en-US" dirty="0"/>
              <a:t> include testability support, strong typing of request and response objects, request and response interceptor support, and better error handling via </a:t>
            </a:r>
            <a:r>
              <a:rPr lang="en-US" dirty="0" err="1"/>
              <a:t>apis</a:t>
            </a:r>
            <a:r>
              <a:rPr lang="en-US" dirty="0"/>
              <a:t> based on Observables</a:t>
            </a:r>
            <a:r>
              <a:rPr lang="en-US" dirty="0" smtClean="0"/>
              <a:t>.</a:t>
            </a:r>
          </a:p>
        </p:txBody>
      </p:sp>
    </p:spTree>
    <p:extLst>
      <p:ext uri="{BB962C8B-B14F-4D97-AF65-F5344CB8AC3E}">
        <p14:creationId xmlns:p14="http://schemas.microsoft.com/office/powerpoint/2010/main" val="160125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Http Installation</a:t>
            </a:r>
            <a:endParaRPr lang="en-US" b="0" dirty="0">
              <a:effectLst/>
            </a:endParaRPr>
          </a:p>
        </p:txBody>
      </p:sp>
      <p:sp>
        <p:nvSpPr>
          <p:cNvPr id="5" name="TextBox 4"/>
          <p:cNvSpPr txBox="1"/>
          <p:nvPr/>
        </p:nvSpPr>
        <p:spPr>
          <a:xfrm>
            <a:off x="523280" y="620688"/>
            <a:ext cx="8513216" cy="5078313"/>
          </a:xfrm>
          <a:prstGeom prst="rect">
            <a:avLst/>
          </a:prstGeom>
          <a:noFill/>
        </p:spPr>
        <p:txBody>
          <a:bodyPr wrap="square" rtlCol="0">
            <a:spAutoFit/>
          </a:bodyPr>
          <a:lstStyle/>
          <a:p>
            <a:pPr marL="285750" indent="-285750">
              <a:buFont typeface="Arial" charset="0"/>
              <a:buChar char="•"/>
            </a:pPr>
            <a:r>
              <a:rPr lang="en-US" dirty="0"/>
              <a:t>The http client is a service that you can inject into your classes in </a:t>
            </a:r>
            <a:r>
              <a:rPr lang="en-US" dirty="0" smtClean="0"/>
              <a:t>Angular</a:t>
            </a:r>
            <a:br>
              <a:rPr lang="en-US" dirty="0" smtClean="0"/>
            </a:br>
            <a:r>
              <a:rPr lang="en-US" dirty="0" smtClean="0"/>
              <a:t>	class </a:t>
            </a:r>
            <a:r>
              <a:rPr lang="en-US" dirty="0" err="1"/>
              <a:t>MyClass</a:t>
            </a:r>
            <a:r>
              <a:rPr lang="en-US" dirty="0"/>
              <a:t> {</a:t>
            </a:r>
          </a:p>
          <a:p>
            <a:pPr lvl="2"/>
            <a:r>
              <a:rPr lang="en-US" dirty="0"/>
              <a:t>  constructor(private http: </a:t>
            </a:r>
            <a:r>
              <a:rPr lang="en-US" dirty="0" err="1" smtClean="0"/>
              <a:t>HttpClient</a:t>
            </a:r>
            <a:r>
              <a:rPr lang="en-US" dirty="0" smtClean="0"/>
              <a:t>) </a:t>
            </a:r>
            <a:r>
              <a:rPr lang="en-US" dirty="0"/>
              <a:t>{</a:t>
            </a:r>
          </a:p>
          <a:p>
            <a:pPr lvl="2"/>
            <a:r>
              <a:rPr lang="en-US" dirty="0"/>
              <a:t>  }</a:t>
            </a:r>
          </a:p>
          <a:p>
            <a:pPr lvl="2"/>
            <a:r>
              <a:rPr lang="en-US" dirty="0" smtClean="0"/>
              <a:t>}</a:t>
            </a:r>
          </a:p>
          <a:p>
            <a:pPr marL="285750" indent="-285750">
              <a:buFont typeface="Arial" charset="0"/>
              <a:buChar char="•"/>
            </a:pPr>
            <a:r>
              <a:rPr lang="en-US" dirty="0"/>
              <a:t>It lives in the @angular/http module along side a number of other classes which are helpful when working with </a:t>
            </a:r>
            <a:r>
              <a:rPr lang="en-US" dirty="0" smtClean="0"/>
              <a:t>http.</a:t>
            </a:r>
            <a:br>
              <a:rPr lang="en-US" dirty="0" smtClean="0"/>
            </a:br>
            <a:r>
              <a:rPr lang="en-US" dirty="0" smtClean="0"/>
              <a:t>import </a:t>
            </a:r>
            <a:r>
              <a:rPr lang="en-US" dirty="0"/>
              <a:t>{ </a:t>
            </a:r>
            <a:r>
              <a:rPr lang="en-US" dirty="0" err="1" smtClean="0"/>
              <a:t>HttpClient</a:t>
            </a:r>
            <a:r>
              <a:rPr lang="en-US" dirty="0" smtClean="0"/>
              <a:t>} </a:t>
            </a:r>
            <a:r>
              <a:rPr lang="en-US" dirty="0"/>
              <a:t>from '@</a:t>
            </a:r>
            <a:r>
              <a:rPr lang="en-US" dirty="0" smtClean="0"/>
              <a:t>angular/common/http';</a:t>
            </a:r>
          </a:p>
          <a:p>
            <a:pPr marL="285750" indent="-285750">
              <a:buFont typeface="Arial" charset="0"/>
              <a:buChar char="•"/>
            </a:pPr>
            <a:r>
              <a:rPr lang="en-US" dirty="0" smtClean="0"/>
              <a:t>These </a:t>
            </a:r>
            <a:r>
              <a:rPr lang="en-US" dirty="0"/>
              <a:t>are dependencies and therefore must be configured via a provider on the DI framework.</a:t>
            </a:r>
          </a:p>
          <a:p>
            <a:pPr marL="285750" indent="-285750">
              <a:buFont typeface="Arial" charset="0"/>
              <a:buChar char="•"/>
            </a:pPr>
            <a:r>
              <a:rPr lang="en-US" dirty="0" smtClean="0"/>
              <a:t>We want it configured into our root </a:t>
            </a:r>
            <a:r>
              <a:rPr lang="en-US" dirty="0" err="1" smtClean="0"/>
              <a:t>NgModule</a:t>
            </a:r>
            <a:r>
              <a:rPr lang="en-US" dirty="0" smtClean="0"/>
              <a:t> since we want to use the http client potentially everywhere.</a:t>
            </a:r>
          </a:p>
          <a:p>
            <a:pPr lvl="2"/>
            <a:r>
              <a:rPr lang="en-US" b="1" dirty="0"/>
              <a:t>import { </a:t>
            </a:r>
            <a:r>
              <a:rPr lang="en-US" b="1" dirty="0" err="1"/>
              <a:t>HttpClientModule</a:t>
            </a:r>
            <a:r>
              <a:rPr lang="en-US" b="1" dirty="0"/>
              <a:t> } from '@angular/common/http'; </a:t>
            </a:r>
            <a:br>
              <a:rPr lang="en-US" b="1" dirty="0"/>
            </a:br>
            <a:r>
              <a:rPr lang="en-US" b="1" dirty="0"/>
              <a:t>@</a:t>
            </a:r>
            <a:r>
              <a:rPr lang="en-US" b="1" dirty="0" err="1"/>
              <a:t>NgModule</a:t>
            </a:r>
            <a:r>
              <a:rPr lang="en-US" dirty="0"/>
              <a:t>({</a:t>
            </a:r>
          </a:p>
          <a:p>
            <a:pPr lvl="2"/>
            <a:r>
              <a:rPr lang="en-US" dirty="0"/>
              <a:t>	imports: [</a:t>
            </a:r>
          </a:p>
          <a:p>
            <a:pPr lvl="2"/>
            <a:r>
              <a:rPr lang="en-US" dirty="0"/>
              <a:t>		</a:t>
            </a:r>
            <a:r>
              <a:rPr lang="en-US" b="1" dirty="0"/>
              <a:t> </a:t>
            </a:r>
            <a:r>
              <a:rPr lang="en-US" b="1" dirty="0" err="1"/>
              <a:t>HttpClientModule</a:t>
            </a:r>
            <a:r>
              <a:rPr lang="en-US" b="1" dirty="0"/>
              <a:t> </a:t>
            </a:r>
            <a:endParaRPr lang="en-US" dirty="0"/>
          </a:p>
          <a:p>
            <a:pPr lvl="2"/>
            <a:r>
              <a:rPr lang="pt-BR" dirty="0"/>
              <a:t>	]</a:t>
            </a:r>
          </a:p>
          <a:p>
            <a:pPr lvl="2"/>
            <a:r>
              <a:rPr lang="is-IS" dirty="0"/>
              <a:t>})</a:t>
            </a:r>
            <a:endParaRPr lang="en-US" dirty="0"/>
          </a:p>
        </p:txBody>
      </p:sp>
    </p:spTree>
    <p:extLst>
      <p:ext uri="{BB962C8B-B14F-4D97-AF65-F5344CB8AC3E}">
        <p14:creationId xmlns:p14="http://schemas.microsoft.com/office/powerpoint/2010/main" val="181811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Sample API</a:t>
            </a:r>
            <a:endParaRPr lang="en-US" b="0" dirty="0">
              <a:effectLst/>
            </a:endParaRPr>
          </a:p>
        </p:txBody>
      </p:sp>
      <p:sp>
        <p:nvSpPr>
          <p:cNvPr id="5" name="TextBox 4"/>
          <p:cNvSpPr txBox="1"/>
          <p:nvPr/>
        </p:nvSpPr>
        <p:spPr>
          <a:xfrm>
            <a:off x="523280" y="620688"/>
            <a:ext cx="8513216" cy="923330"/>
          </a:xfrm>
          <a:prstGeom prst="rect">
            <a:avLst/>
          </a:prstGeom>
          <a:noFill/>
        </p:spPr>
        <p:txBody>
          <a:bodyPr wrap="square" rtlCol="0">
            <a:spAutoFit/>
          </a:bodyPr>
          <a:lstStyle/>
          <a:p>
            <a:pPr marL="285750" indent="-285750">
              <a:buFont typeface="Arial" charset="0"/>
              <a:buChar char="•"/>
            </a:pPr>
            <a:r>
              <a:rPr lang="en-US" dirty="0"/>
              <a:t>To demonstrate the http client lib we will need a test API we can use, one such API is </a:t>
            </a:r>
            <a:r>
              <a:rPr lang="en-US" dirty="0">
                <a:hlinkClick r:id="rId3"/>
              </a:rPr>
              <a:t>http://httpbin.org </a:t>
            </a:r>
            <a:r>
              <a:rPr lang="en-US" dirty="0"/>
              <a:t>this has a number of API end points where we can test different HTTP </a:t>
            </a:r>
            <a:r>
              <a:rPr lang="en-US" dirty="0" smtClean="0"/>
              <a:t>actions.</a:t>
            </a:r>
            <a:endParaRPr lang="en-US" dirty="0"/>
          </a:p>
        </p:txBody>
      </p:sp>
      <p:sp>
        <p:nvSpPr>
          <p:cNvPr id="2" name="Rectangle 1"/>
          <p:cNvSpPr/>
          <p:nvPr/>
        </p:nvSpPr>
        <p:spPr>
          <a:xfrm>
            <a:off x="395536" y="1556792"/>
            <a:ext cx="8496944" cy="1754326"/>
          </a:xfrm>
          <a:prstGeom prst="rect">
            <a:avLst/>
          </a:prstGeom>
        </p:spPr>
        <p:txBody>
          <a:bodyPr wrap="square">
            <a:spAutoFit/>
          </a:bodyPr>
          <a:lstStyle/>
          <a:p>
            <a:r>
              <a:rPr lang="en-US" dirty="0" smtClean="0">
                <a:solidFill>
                  <a:srgbClr val="262626"/>
                </a:solidFill>
                <a:latin typeface="Calibri" charset="0"/>
                <a:ea typeface="Calibri" charset="0"/>
                <a:cs typeface="Calibri" charset="0"/>
              </a:rPr>
              <a:t>&lt;div </a:t>
            </a:r>
            <a:r>
              <a:rPr lang="en-US" b="1" dirty="0">
                <a:solidFill>
                  <a:srgbClr val="0F7001"/>
                </a:solidFill>
                <a:latin typeface="Calibri" charset="0"/>
                <a:ea typeface="Calibri" charset="0"/>
                <a:cs typeface="Calibri" charset="0"/>
              </a:rPr>
              <a:t>class</a:t>
            </a:r>
            <a:r>
              <a:rPr lang="en-US" dirty="0">
                <a:solidFill>
                  <a:srgbClr val="535353"/>
                </a:solidFill>
                <a:latin typeface="Calibri" charset="0"/>
                <a:ea typeface="Calibri" charset="0"/>
                <a:cs typeface="Calibri" charset="0"/>
              </a:rPr>
              <a:t>=</a:t>
            </a:r>
            <a:r>
              <a:rPr lang="en-US" dirty="0">
                <a:solidFill>
                  <a:srgbClr val="A90E1A"/>
                </a:solidFill>
                <a:latin typeface="Calibri" charset="0"/>
                <a:ea typeface="Calibri" charset="0"/>
                <a:cs typeface="Calibri" charset="0"/>
              </a:rPr>
              <a:t>"row</a:t>
            </a:r>
            <a:r>
              <a:rPr lang="en-US" dirty="0" smtClean="0">
                <a:solidFill>
                  <a:srgbClr val="A90E1A"/>
                </a:solidFill>
                <a:latin typeface="Calibri" charset="0"/>
                <a:ea typeface="Calibri" charset="0"/>
                <a:cs typeface="Calibri" charset="0"/>
              </a:rPr>
              <a:t>"</a:t>
            </a:r>
            <a:r>
              <a:rPr lang="en-US" dirty="0" smtClean="0">
                <a:solidFill>
                  <a:srgbClr val="535353"/>
                </a:solidFill>
                <a:latin typeface="Calibri" charset="0"/>
                <a:ea typeface="Calibri" charset="0"/>
                <a:cs typeface="Calibri" charset="0"/>
              </a:rPr>
              <a:t>&gt;</a:t>
            </a:r>
            <a:r>
              <a:rPr lang="fr-FR" dirty="0" smtClean="0">
                <a:solidFill>
                  <a:srgbClr val="262626"/>
                </a:solidFill>
                <a:latin typeface="Calibri" charset="0"/>
                <a:ea typeface="Calibri" charset="0"/>
                <a:cs typeface="Calibri" charset="0"/>
              </a:rPr>
              <a:t>  </a:t>
            </a:r>
            <a:r>
              <a:rPr lang="fr-FR" dirty="0">
                <a:solidFill>
                  <a:srgbClr val="535353"/>
                </a:solidFill>
                <a:latin typeface="Calibri" charset="0"/>
                <a:ea typeface="Calibri" charset="0"/>
                <a:cs typeface="Calibri" charset="0"/>
              </a:rPr>
              <a:t>&lt;</a:t>
            </a:r>
            <a:r>
              <a:rPr lang="fr-FR" dirty="0">
                <a:solidFill>
                  <a:srgbClr val="262626"/>
                </a:solidFill>
                <a:latin typeface="Calibri" charset="0"/>
                <a:ea typeface="Calibri" charset="0"/>
                <a:cs typeface="Calibri" charset="0"/>
              </a:rPr>
              <a:t>div </a:t>
            </a:r>
            <a:r>
              <a:rPr lang="fr-FR" b="1" dirty="0">
                <a:solidFill>
                  <a:srgbClr val="0F7001"/>
                </a:solidFill>
                <a:latin typeface="Calibri" charset="0"/>
                <a:ea typeface="Calibri" charset="0"/>
                <a:cs typeface="Calibri" charset="0"/>
              </a:rPr>
              <a:t>class</a:t>
            </a:r>
            <a:r>
              <a:rPr lang="fr-FR" dirty="0">
                <a:solidFill>
                  <a:srgbClr val="535353"/>
                </a:solidFill>
                <a:latin typeface="Calibri" charset="0"/>
                <a:ea typeface="Calibri" charset="0"/>
                <a:cs typeface="Calibri" charset="0"/>
              </a:rPr>
              <a:t>=</a:t>
            </a:r>
            <a:r>
              <a:rPr lang="fr-FR" dirty="0">
                <a:solidFill>
                  <a:srgbClr val="A90E1A"/>
                </a:solidFill>
                <a:latin typeface="Calibri" charset="0"/>
                <a:ea typeface="Calibri" charset="0"/>
                <a:cs typeface="Calibri" charset="0"/>
              </a:rPr>
              <a:t>"m-t-1"</a:t>
            </a:r>
            <a:r>
              <a:rPr lang="fr-FR" dirty="0">
                <a:solidFill>
                  <a:srgbClr val="535353"/>
                </a:solidFill>
                <a:latin typeface="Calibri" charset="0"/>
                <a:ea typeface="Calibri" charset="0"/>
                <a:cs typeface="Calibri" charset="0"/>
              </a:rPr>
              <a:t>&gt;</a:t>
            </a:r>
            <a:endParaRPr lang="fr-FR" dirty="0">
              <a:solidFill>
                <a:srgbClr val="262626"/>
              </a:solidFill>
              <a:latin typeface="Calibri" charset="0"/>
              <a:ea typeface="Calibri" charset="0"/>
              <a:cs typeface="Calibri" charset="0"/>
            </a:endParaRPr>
          </a:p>
          <a:p>
            <a:r>
              <a:rPr lang="fr-FR" dirty="0">
                <a:solidFill>
                  <a:srgbClr val="262626"/>
                </a:solidFill>
                <a:latin typeface="Calibri" charset="0"/>
                <a:ea typeface="Calibri" charset="0"/>
                <a:cs typeface="Calibri" charset="0"/>
              </a:rPr>
              <a:t>  	</a:t>
            </a:r>
            <a:r>
              <a:rPr lang="fr-FR" dirty="0">
                <a:solidFill>
                  <a:srgbClr val="535353"/>
                </a:solidFill>
                <a:latin typeface="Calibri" charset="0"/>
                <a:ea typeface="Calibri" charset="0"/>
                <a:cs typeface="Calibri" charset="0"/>
              </a:rPr>
              <a:t>&lt;</a:t>
            </a:r>
            <a:r>
              <a:rPr lang="fr-FR" dirty="0" err="1">
                <a:solidFill>
                  <a:srgbClr val="262626"/>
                </a:solidFill>
                <a:latin typeface="Calibri" charset="0"/>
                <a:ea typeface="Calibri" charset="0"/>
                <a:cs typeface="Calibri" charset="0"/>
              </a:rPr>
              <a:t>button</a:t>
            </a:r>
            <a:r>
              <a:rPr lang="fr-FR" dirty="0">
                <a:solidFill>
                  <a:srgbClr val="262626"/>
                </a:solidFill>
                <a:latin typeface="Calibri" charset="0"/>
                <a:ea typeface="Calibri" charset="0"/>
                <a:cs typeface="Calibri" charset="0"/>
              </a:rPr>
              <a:t> </a:t>
            </a:r>
            <a:r>
              <a:rPr lang="fr-FR" b="1" dirty="0">
                <a:solidFill>
                  <a:srgbClr val="0F7001"/>
                </a:solidFill>
                <a:latin typeface="Calibri" charset="0"/>
                <a:ea typeface="Calibri" charset="0"/>
                <a:cs typeface="Calibri" charset="0"/>
              </a:rPr>
              <a:t>class</a:t>
            </a:r>
            <a:r>
              <a:rPr lang="fr-FR" dirty="0">
                <a:solidFill>
                  <a:srgbClr val="535353"/>
                </a:solidFill>
                <a:latin typeface="Calibri" charset="0"/>
                <a:ea typeface="Calibri" charset="0"/>
                <a:cs typeface="Calibri" charset="0"/>
              </a:rPr>
              <a:t>=</a:t>
            </a:r>
            <a:r>
              <a:rPr lang="fr-FR" dirty="0">
                <a:solidFill>
                  <a:srgbClr val="A90E1A"/>
                </a:solidFill>
                <a:latin typeface="Calibri" charset="0"/>
                <a:ea typeface="Calibri" charset="0"/>
                <a:cs typeface="Calibri" charset="0"/>
              </a:rPr>
              <a:t>"</a:t>
            </a:r>
            <a:r>
              <a:rPr lang="fr-FR" dirty="0" err="1">
                <a:solidFill>
                  <a:srgbClr val="A90E1A"/>
                </a:solidFill>
                <a:latin typeface="Calibri" charset="0"/>
                <a:ea typeface="Calibri" charset="0"/>
                <a:cs typeface="Calibri" charset="0"/>
              </a:rPr>
              <a:t>btn</a:t>
            </a:r>
            <a:r>
              <a:rPr lang="fr-FR" dirty="0">
                <a:solidFill>
                  <a:srgbClr val="A90E1A"/>
                </a:solidFill>
                <a:latin typeface="Calibri" charset="0"/>
                <a:ea typeface="Calibri" charset="0"/>
                <a:cs typeface="Calibri" charset="0"/>
              </a:rPr>
              <a:t> </a:t>
            </a:r>
            <a:r>
              <a:rPr lang="fr-FR" dirty="0" err="1">
                <a:solidFill>
                  <a:srgbClr val="A90E1A"/>
                </a:solidFill>
                <a:latin typeface="Calibri" charset="0"/>
                <a:ea typeface="Calibri" charset="0"/>
                <a:cs typeface="Calibri" charset="0"/>
              </a:rPr>
              <a:t>btn-primary</a:t>
            </a:r>
            <a:r>
              <a:rPr lang="fr-FR" dirty="0">
                <a:solidFill>
                  <a:srgbClr val="A90E1A"/>
                </a:solidFill>
                <a:latin typeface="Calibri" charset="0"/>
                <a:ea typeface="Calibri" charset="0"/>
                <a:cs typeface="Calibri" charset="0"/>
              </a:rPr>
              <a:t>"</a:t>
            </a:r>
            <a:r>
              <a:rPr lang="fr-FR" dirty="0">
                <a:solidFill>
                  <a:srgbClr val="262626"/>
                </a:solidFill>
                <a:latin typeface="Calibri" charset="0"/>
                <a:ea typeface="Calibri" charset="0"/>
                <a:cs typeface="Calibri" charset="0"/>
              </a:rPr>
              <a:t> (click)</a:t>
            </a:r>
            <a:r>
              <a:rPr lang="fr-FR" dirty="0">
                <a:solidFill>
                  <a:srgbClr val="535353"/>
                </a:solidFill>
                <a:latin typeface="Calibri" charset="0"/>
                <a:ea typeface="Calibri" charset="0"/>
                <a:cs typeface="Calibri" charset="0"/>
              </a:rPr>
              <a:t>=</a:t>
            </a:r>
            <a:r>
              <a:rPr lang="fr-FR" dirty="0">
                <a:solidFill>
                  <a:srgbClr val="A90E1A"/>
                </a:solidFill>
                <a:latin typeface="Calibri" charset="0"/>
                <a:ea typeface="Calibri" charset="0"/>
                <a:cs typeface="Calibri" charset="0"/>
              </a:rPr>
              <a:t>"</a:t>
            </a:r>
            <a:r>
              <a:rPr lang="fr-FR" dirty="0" err="1">
                <a:solidFill>
                  <a:srgbClr val="A90E1A"/>
                </a:solidFill>
                <a:latin typeface="Calibri" charset="0"/>
                <a:ea typeface="Calibri" charset="0"/>
                <a:cs typeface="Calibri" charset="0"/>
              </a:rPr>
              <a:t>doGET</a:t>
            </a:r>
            <a:r>
              <a:rPr lang="fr-FR" dirty="0">
                <a:solidFill>
                  <a:srgbClr val="A90E1A"/>
                </a:solidFill>
                <a:latin typeface="Calibri" charset="0"/>
                <a:ea typeface="Calibri" charset="0"/>
                <a:cs typeface="Calibri" charset="0"/>
              </a:rPr>
              <a:t>()"</a:t>
            </a:r>
            <a:r>
              <a:rPr lang="fr-FR" dirty="0">
                <a:solidFill>
                  <a:srgbClr val="535353"/>
                </a:solidFill>
                <a:latin typeface="Calibri" charset="0"/>
                <a:ea typeface="Calibri" charset="0"/>
                <a:cs typeface="Calibri" charset="0"/>
              </a:rPr>
              <a:t>&gt;</a:t>
            </a:r>
            <a:r>
              <a:rPr lang="fr-FR" dirty="0">
                <a:solidFill>
                  <a:srgbClr val="262626"/>
                </a:solidFill>
                <a:latin typeface="Calibri" charset="0"/>
                <a:ea typeface="Calibri" charset="0"/>
                <a:cs typeface="Calibri" charset="0"/>
              </a:rPr>
              <a:t>GET</a:t>
            </a:r>
            <a:r>
              <a:rPr lang="fr-FR" dirty="0">
                <a:solidFill>
                  <a:srgbClr val="535353"/>
                </a:solidFill>
                <a:latin typeface="Calibri" charset="0"/>
                <a:ea typeface="Calibri" charset="0"/>
                <a:cs typeface="Calibri" charset="0"/>
              </a:rPr>
              <a:t>&lt;</a:t>
            </a:r>
            <a:r>
              <a:rPr lang="fr-FR" dirty="0">
                <a:solidFill>
                  <a:srgbClr val="262626"/>
                </a:solidFill>
                <a:latin typeface="Calibri" charset="0"/>
                <a:ea typeface="Calibri" charset="0"/>
                <a:cs typeface="Calibri" charset="0"/>
              </a:rPr>
              <a:t>/</a:t>
            </a:r>
            <a:r>
              <a:rPr lang="fr-FR" dirty="0" err="1">
                <a:solidFill>
                  <a:srgbClr val="262626"/>
                </a:solidFill>
                <a:latin typeface="Calibri" charset="0"/>
                <a:ea typeface="Calibri" charset="0"/>
                <a:cs typeface="Calibri" charset="0"/>
              </a:rPr>
              <a:t>button</a:t>
            </a:r>
            <a:r>
              <a:rPr lang="fr-FR" dirty="0">
                <a:solidFill>
                  <a:srgbClr val="262626"/>
                </a:solidFill>
                <a:latin typeface="Calibri" charset="0"/>
                <a:ea typeface="Calibri" charset="0"/>
                <a:cs typeface="Calibri" charset="0"/>
              </a:rPr>
              <a:t>&gt;</a:t>
            </a:r>
          </a:p>
          <a:p>
            <a:r>
              <a:rPr lang="fr-FR" dirty="0">
                <a:solidFill>
                  <a:srgbClr val="262626"/>
                </a:solidFill>
                <a:latin typeface="Calibri" charset="0"/>
                <a:ea typeface="Calibri" charset="0"/>
                <a:cs typeface="Calibri" charset="0"/>
              </a:rPr>
              <a:t>  	</a:t>
            </a:r>
            <a:r>
              <a:rPr lang="fr-FR" dirty="0">
                <a:solidFill>
                  <a:srgbClr val="535353"/>
                </a:solidFill>
                <a:latin typeface="Calibri" charset="0"/>
                <a:ea typeface="Calibri" charset="0"/>
                <a:cs typeface="Calibri" charset="0"/>
              </a:rPr>
              <a:t>&lt;</a:t>
            </a:r>
            <a:r>
              <a:rPr lang="fr-FR" dirty="0" err="1">
                <a:solidFill>
                  <a:srgbClr val="262626"/>
                </a:solidFill>
                <a:latin typeface="Calibri" charset="0"/>
                <a:ea typeface="Calibri" charset="0"/>
                <a:cs typeface="Calibri" charset="0"/>
              </a:rPr>
              <a:t>button</a:t>
            </a:r>
            <a:r>
              <a:rPr lang="fr-FR" dirty="0">
                <a:solidFill>
                  <a:srgbClr val="262626"/>
                </a:solidFill>
                <a:latin typeface="Calibri" charset="0"/>
                <a:ea typeface="Calibri" charset="0"/>
                <a:cs typeface="Calibri" charset="0"/>
              </a:rPr>
              <a:t> </a:t>
            </a:r>
            <a:r>
              <a:rPr lang="fr-FR" b="1" dirty="0">
                <a:solidFill>
                  <a:srgbClr val="0F7001"/>
                </a:solidFill>
                <a:latin typeface="Calibri" charset="0"/>
                <a:ea typeface="Calibri" charset="0"/>
                <a:cs typeface="Calibri" charset="0"/>
              </a:rPr>
              <a:t>class</a:t>
            </a:r>
            <a:r>
              <a:rPr lang="fr-FR" dirty="0">
                <a:solidFill>
                  <a:srgbClr val="535353"/>
                </a:solidFill>
                <a:latin typeface="Calibri" charset="0"/>
                <a:ea typeface="Calibri" charset="0"/>
                <a:cs typeface="Calibri" charset="0"/>
              </a:rPr>
              <a:t>=</a:t>
            </a:r>
            <a:r>
              <a:rPr lang="fr-FR" dirty="0">
                <a:solidFill>
                  <a:srgbClr val="A90E1A"/>
                </a:solidFill>
                <a:latin typeface="Calibri" charset="0"/>
                <a:ea typeface="Calibri" charset="0"/>
                <a:cs typeface="Calibri" charset="0"/>
              </a:rPr>
              <a:t>"</a:t>
            </a:r>
            <a:r>
              <a:rPr lang="fr-FR" dirty="0" err="1">
                <a:solidFill>
                  <a:srgbClr val="A90E1A"/>
                </a:solidFill>
                <a:latin typeface="Calibri" charset="0"/>
                <a:ea typeface="Calibri" charset="0"/>
                <a:cs typeface="Calibri" charset="0"/>
              </a:rPr>
              <a:t>btn</a:t>
            </a:r>
            <a:r>
              <a:rPr lang="fr-FR" dirty="0">
                <a:solidFill>
                  <a:srgbClr val="A90E1A"/>
                </a:solidFill>
                <a:latin typeface="Calibri" charset="0"/>
                <a:ea typeface="Calibri" charset="0"/>
                <a:cs typeface="Calibri" charset="0"/>
              </a:rPr>
              <a:t> </a:t>
            </a:r>
            <a:r>
              <a:rPr lang="fr-FR" dirty="0" err="1">
                <a:solidFill>
                  <a:srgbClr val="A90E1A"/>
                </a:solidFill>
                <a:latin typeface="Calibri" charset="0"/>
                <a:ea typeface="Calibri" charset="0"/>
                <a:cs typeface="Calibri" charset="0"/>
              </a:rPr>
              <a:t>btn-primary</a:t>
            </a:r>
            <a:r>
              <a:rPr lang="fr-FR" dirty="0">
                <a:solidFill>
                  <a:srgbClr val="A90E1A"/>
                </a:solidFill>
                <a:latin typeface="Calibri" charset="0"/>
                <a:ea typeface="Calibri" charset="0"/>
                <a:cs typeface="Calibri" charset="0"/>
              </a:rPr>
              <a:t>"</a:t>
            </a:r>
            <a:r>
              <a:rPr lang="fr-FR" dirty="0">
                <a:solidFill>
                  <a:srgbClr val="262626"/>
                </a:solidFill>
                <a:latin typeface="Calibri" charset="0"/>
                <a:ea typeface="Calibri" charset="0"/>
                <a:cs typeface="Calibri" charset="0"/>
              </a:rPr>
              <a:t> (click)</a:t>
            </a:r>
            <a:r>
              <a:rPr lang="fr-FR" dirty="0">
                <a:solidFill>
                  <a:srgbClr val="535353"/>
                </a:solidFill>
                <a:latin typeface="Calibri" charset="0"/>
                <a:ea typeface="Calibri" charset="0"/>
                <a:cs typeface="Calibri" charset="0"/>
              </a:rPr>
              <a:t>=</a:t>
            </a:r>
            <a:r>
              <a:rPr lang="fr-FR" dirty="0">
                <a:solidFill>
                  <a:srgbClr val="A90E1A"/>
                </a:solidFill>
                <a:latin typeface="Calibri" charset="0"/>
                <a:ea typeface="Calibri" charset="0"/>
                <a:cs typeface="Calibri" charset="0"/>
              </a:rPr>
              <a:t>"</a:t>
            </a:r>
            <a:r>
              <a:rPr lang="fr-FR" dirty="0" err="1">
                <a:solidFill>
                  <a:srgbClr val="A90E1A"/>
                </a:solidFill>
                <a:latin typeface="Calibri" charset="0"/>
                <a:ea typeface="Calibri" charset="0"/>
                <a:cs typeface="Calibri" charset="0"/>
              </a:rPr>
              <a:t>doPOST</a:t>
            </a:r>
            <a:r>
              <a:rPr lang="fr-FR" dirty="0">
                <a:solidFill>
                  <a:srgbClr val="A90E1A"/>
                </a:solidFill>
                <a:latin typeface="Calibri" charset="0"/>
                <a:ea typeface="Calibri" charset="0"/>
                <a:cs typeface="Calibri" charset="0"/>
              </a:rPr>
              <a:t>()"</a:t>
            </a:r>
            <a:r>
              <a:rPr lang="fr-FR" dirty="0">
                <a:solidFill>
                  <a:srgbClr val="535353"/>
                </a:solidFill>
                <a:latin typeface="Calibri" charset="0"/>
                <a:ea typeface="Calibri" charset="0"/>
                <a:cs typeface="Calibri" charset="0"/>
              </a:rPr>
              <a:t>&gt;</a:t>
            </a:r>
            <a:r>
              <a:rPr lang="fr-FR" dirty="0">
                <a:solidFill>
                  <a:srgbClr val="262626"/>
                </a:solidFill>
                <a:latin typeface="Calibri" charset="0"/>
                <a:ea typeface="Calibri" charset="0"/>
                <a:cs typeface="Calibri" charset="0"/>
              </a:rPr>
              <a:t>POST</a:t>
            </a:r>
            <a:r>
              <a:rPr lang="fr-FR" dirty="0">
                <a:solidFill>
                  <a:srgbClr val="535353"/>
                </a:solidFill>
                <a:latin typeface="Calibri" charset="0"/>
                <a:ea typeface="Calibri" charset="0"/>
                <a:cs typeface="Calibri" charset="0"/>
              </a:rPr>
              <a:t>&lt;</a:t>
            </a:r>
            <a:r>
              <a:rPr lang="fr-FR" dirty="0">
                <a:solidFill>
                  <a:srgbClr val="262626"/>
                </a:solidFill>
                <a:latin typeface="Calibri" charset="0"/>
                <a:ea typeface="Calibri" charset="0"/>
                <a:cs typeface="Calibri" charset="0"/>
              </a:rPr>
              <a:t>/</a:t>
            </a:r>
            <a:r>
              <a:rPr lang="fr-FR" dirty="0" err="1">
                <a:solidFill>
                  <a:srgbClr val="262626"/>
                </a:solidFill>
                <a:latin typeface="Calibri" charset="0"/>
                <a:ea typeface="Calibri" charset="0"/>
                <a:cs typeface="Calibri" charset="0"/>
              </a:rPr>
              <a:t>button</a:t>
            </a:r>
            <a:r>
              <a:rPr lang="fr-FR" dirty="0">
                <a:solidFill>
                  <a:srgbClr val="262626"/>
                </a:solidFill>
                <a:latin typeface="Calibri" charset="0"/>
                <a:ea typeface="Calibri" charset="0"/>
                <a:cs typeface="Calibri" charset="0"/>
              </a:rPr>
              <a:t>&gt;</a:t>
            </a:r>
          </a:p>
          <a:p>
            <a:r>
              <a:rPr lang="fr-FR" dirty="0">
                <a:solidFill>
                  <a:srgbClr val="262626"/>
                </a:solidFill>
                <a:latin typeface="Calibri" charset="0"/>
                <a:ea typeface="Calibri" charset="0"/>
                <a:cs typeface="Calibri" charset="0"/>
              </a:rPr>
              <a:t>  	</a:t>
            </a:r>
            <a:r>
              <a:rPr lang="fr-FR" dirty="0">
                <a:solidFill>
                  <a:srgbClr val="535353"/>
                </a:solidFill>
                <a:latin typeface="Calibri" charset="0"/>
                <a:ea typeface="Calibri" charset="0"/>
                <a:cs typeface="Calibri" charset="0"/>
              </a:rPr>
              <a:t>&lt;</a:t>
            </a:r>
            <a:r>
              <a:rPr lang="fr-FR" dirty="0" err="1">
                <a:solidFill>
                  <a:srgbClr val="262626"/>
                </a:solidFill>
                <a:latin typeface="Calibri" charset="0"/>
                <a:ea typeface="Calibri" charset="0"/>
                <a:cs typeface="Calibri" charset="0"/>
              </a:rPr>
              <a:t>button</a:t>
            </a:r>
            <a:r>
              <a:rPr lang="fr-FR" dirty="0">
                <a:solidFill>
                  <a:srgbClr val="262626"/>
                </a:solidFill>
                <a:latin typeface="Calibri" charset="0"/>
                <a:ea typeface="Calibri" charset="0"/>
                <a:cs typeface="Calibri" charset="0"/>
              </a:rPr>
              <a:t> </a:t>
            </a:r>
            <a:r>
              <a:rPr lang="fr-FR" b="1" dirty="0">
                <a:solidFill>
                  <a:srgbClr val="0F7001"/>
                </a:solidFill>
                <a:latin typeface="Calibri" charset="0"/>
                <a:ea typeface="Calibri" charset="0"/>
                <a:cs typeface="Calibri" charset="0"/>
              </a:rPr>
              <a:t>class</a:t>
            </a:r>
            <a:r>
              <a:rPr lang="fr-FR" dirty="0">
                <a:solidFill>
                  <a:srgbClr val="535353"/>
                </a:solidFill>
                <a:latin typeface="Calibri" charset="0"/>
                <a:ea typeface="Calibri" charset="0"/>
                <a:cs typeface="Calibri" charset="0"/>
              </a:rPr>
              <a:t>=</a:t>
            </a:r>
            <a:r>
              <a:rPr lang="fr-FR" dirty="0">
                <a:solidFill>
                  <a:srgbClr val="A90E1A"/>
                </a:solidFill>
                <a:latin typeface="Calibri" charset="0"/>
                <a:ea typeface="Calibri" charset="0"/>
                <a:cs typeface="Calibri" charset="0"/>
              </a:rPr>
              <a:t>"</a:t>
            </a:r>
            <a:r>
              <a:rPr lang="fr-FR" dirty="0" err="1">
                <a:solidFill>
                  <a:srgbClr val="A90E1A"/>
                </a:solidFill>
                <a:latin typeface="Calibri" charset="0"/>
                <a:ea typeface="Calibri" charset="0"/>
                <a:cs typeface="Calibri" charset="0"/>
              </a:rPr>
              <a:t>btn</a:t>
            </a:r>
            <a:r>
              <a:rPr lang="fr-FR" dirty="0">
                <a:solidFill>
                  <a:srgbClr val="A90E1A"/>
                </a:solidFill>
                <a:latin typeface="Calibri" charset="0"/>
                <a:ea typeface="Calibri" charset="0"/>
                <a:cs typeface="Calibri" charset="0"/>
              </a:rPr>
              <a:t> </a:t>
            </a:r>
            <a:r>
              <a:rPr lang="fr-FR" dirty="0" err="1">
                <a:solidFill>
                  <a:srgbClr val="A90E1A"/>
                </a:solidFill>
                <a:latin typeface="Calibri" charset="0"/>
                <a:ea typeface="Calibri" charset="0"/>
                <a:cs typeface="Calibri" charset="0"/>
              </a:rPr>
              <a:t>btn-primary</a:t>
            </a:r>
            <a:r>
              <a:rPr lang="fr-FR" dirty="0">
                <a:solidFill>
                  <a:srgbClr val="A90E1A"/>
                </a:solidFill>
                <a:latin typeface="Calibri" charset="0"/>
                <a:ea typeface="Calibri" charset="0"/>
                <a:cs typeface="Calibri" charset="0"/>
              </a:rPr>
              <a:t>"</a:t>
            </a:r>
            <a:r>
              <a:rPr lang="fr-FR" dirty="0">
                <a:solidFill>
                  <a:srgbClr val="262626"/>
                </a:solidFill>
                <a:latin typeface="Calibri" charset="0"/>
                <a:ea typeface="Calibri" charset="0"/>
                <a:cs typeface="Calibri" charset="0"/>
              </a:rPr>
              <a:t> (click)</a:t>
            </a:r>
            <a:r>
              <a:rPr lang="fr-FR" dirty="0">
                <a:solidFill>
                  <a:srgbClr val="535353"/>
                </a:solidFill>
                <a:latin typeface="Calibri" charset="0"/>
                <a:ea typeface="Calibri" charset="0"/>
                <a:cs typeface="Calibri" charset="0"/>
              </a:rPr>
              <a:t>=</a:t>
            </a:r>
            <a:r>
              <a:rPr lang="fr-FR" dirty="0">
                <a:solidFill>
                  <a:srgbClr val="A90E1A"/>
                </a:solidFill>
                <a:latin typeface="Calibri" charset="0"/>
                <a:ea typeface="Calibri" charset="0"/>
                <a:cs typeface="Calibri" charset="0"/>
              </a:rPr>
              <a:t>"</a:t>
            </a:r>
            <a:r>
              <a:rPr lang="fr-FR" dirty="0" err="1">
                <a:solidFill>
                  <a:srgbClr val="A90E1A"/>
                </a:solidFill>
                <a:latin typeface="Calibri" charset="0"/>
                <a:ea typeface="Calibri" charset="0"/>
                <a:cs typeface="Calibri" charset="0"/>
              </a:rPr>
              <a:t>doPUT</a:t>
            </a:r>
            <a:r>
              <a:rPr lang="fr-FR" dirty="0">
                <a:solidFill>
                  <a:srgbClr val="A90E1A"/>
                </a:solidFill>
                <a:latin typeface="Calibri" charset="0"/>
                <a:ea typeface="Calibri" charset="0"/>
                <a:cs typeface="Calibri" charset="0"/>
              </a:rPr>
              <a:t>()"</a:t>
            </a:r>
            <a:r>
              <a:rPr lang="fr-FR" dirty="0">
                <a:solidFill>
                  <a:srgbClr val="535353"/>
                </a:solidFill>
                <a:latin typeface="Calibri" charset="0"/>
                <a:ea typeface="Calibri" charset="0"/>
                <a:cs typeface="Calibri" charset="0"/>
              </a:rPr>
              <a:t>&gt;</a:t>
            </a:r>
            <a:r>
              <a:rPr lang="fr-FR" dirty="0">
                <a:solidFill>
                  <a:srgbClr val="262626"/>
                </a:solidFill>
                <a:latin typeface="Calibri" charset="0"/>
                <a:ea typeface="Calibri" charset="0"/>
                <a:cs typeface="Calibri" charset="0"/>
              </a:rPr>
              <a:t>PUT</a:t>
            </a:r>
            <a:r>
              <a:rPr lang="fr-FR" dirty="0">
                <a:solidFill>
                  <a:srgbClr val="535353"/>
                </a:solidFill>
                <a:latin typeface="Calibri" charset="0"/>
                <a:ea typeface="Calibri" charset="0"/>
                <a:cs typeface="Calibri" charset="0"/>
              </a:rPr>
              <a:t>&lt;</a:t>
            </a:r>
            <a:r>
              <a:rPr lang="fr-FR" dirty="0">
                <a:solidFill>
                  <a:srgbClr val="262626"/>
                </a:solidFill>
                <a:latin typeface="Calibri" charset="0"/>
                <a:ea typeface="Calibri" charset="0"/>
                <a:cs typeface="Calibri" charset="0"/>
              </a:rPr>
              <a:t>/</a:t>
            </a:r>
            <a:r>
              <a:rPr lang="fr-FR" dirty="0" err="1">
                <a:solidFill>
                  <a:srgbClr val="262626"/>
                </a:solidFill>
                <a:latin typeface="Calibri" charset="0"/>
                <a:ea typeface="Calibri" charset="0"/>
                <a:cs typeface="Calibri" charset="0"/>
              </a:rPr>
              <a:t>button</a:t>
            </a:r>
            <a:r>
              <a:rPr lang="fr-FR" dirty="0">
                <a:solidFill>
                  <a:srgbClr val="262626"/>
                </a:solidFill>
                <a:latin typeface="Calibri" charset="0"/>
                <a:ea typeface="Calibri" charset="0"/>
                <a:cs typeface="Calibri" charset="0"/>
              </a:rPr>
              <a:t>&gt;</a:t>
            </a:r>
          </a:p>
          <a:p>
            <a:r>
              <a:rPr lang="fr-FR" dirty="0">
                <a:solidFill>
                  <a:srgbClr val="262626"/>
                </a:solidFill>
                <a:latin typeface="Calibri" charset="0"/>
                <a:ea typeface="Calibri" charset="0"/>
                <a:cs typeface="Calibri" charset="0"/>
              </a:rPr>
              <a:t>  	</a:t>
            </a:r>
            <a:r>
              <a:rPr lang="fr-FR" dirty="0">
                <a:solidFill>
                  <a:srgbClr val="535353"/>
                </a:solidFill>
                <a:latin typeface="Calibri" charset="0"/>
                <a:ea typeface="Calibri" charset="0"/>
                <a:cs typeface="Calibri" charset="0"/>
              </a:rPr>
              <a:t>&lt;</a:t>
            </a:r>
            <a:r>
              <a:rPr lang="fr-FR" dirty="0" err="1">
                <a:solidFill>
                  <a:srgbClr val="262626"/>
                </a:solidFill>
                <a:latin typeface="Calibri" charset="0"/>
                <a:ea typeface="Calibri" charset="0"/>
                <a:cs typeface="Calibri" charset="0"/>
              </a:rPr>
              <a:t>button</a:t>
            </a:r>
            <a:r>
              <a:rPr lang="fr-FR" dirty="0">
                <a:solidFill>
                  <a:srgbClr val="262626"/>
                </a:solidFill>
                <a:latin typeface="Calibri" charset="0"/>
                <a:ea typeface="Calibri" charset="0"/>
                <a:cs typeface="Calibri" charset="0"/>
              </a:rPr>
              <a:t> </a:t>
            </a:r>
            <a:r>
              <a:rPr lang="fr-FR" b="1" dirty="0">
                <a:solidFill>
                  <a:srgbClr val="0F7001"/>
                </a:solidFill>
                <a:latin typeface="Calibri" charset="0"/>
                <a:ea typeface="Calibri" charset="0"/>
                <a:cs typeface="Calibri" charset="0"/>
              </a:rPr>
              <a:t>class</a:t>
            </a:r>
            <a:r>
              <a:rPr lang="fr-FR" dirty="0">
                <a:solidFill>
                  <a:srgbClr val="535353"/>
                </a:solidFill>
                <a:latin typeface="Calibri" charset="0"/>
                <a:ea typeface="Calibri" charset="0"/>
                <a:cs typeface="Calibri" charset="0"/>
              </a:rPr>
              <a:t>=</a:t>
            </a:r>
            <a:r>
              <a:rPr lang="fr-FR" dirty="0">
                <a:solidFill>
                  <a:srgbClr val="A90E1A"/>
                </a:solidFill>
                <a:latin typeface="Calibri" charset="0"/>
                <a:ea typeface="Calibri" charset="0"/>
                <a:cs typeface="Calibri" charset="0"/>
              </a:rPr>
              <a:t>"</a:t>
            </a:r>
            <a:r>
              <a:rPr lang="fr-FR" dirty="0" err="1">
                <a:solidFill>
                  <a:srgbClr val="A90E1A"/>
                </a:solidFill>
                <a:latin typeface="Calibri" charset="0"/>
                <a:ea typeface="Calibri" charset="0"/>
                <a:cs typeface="Calibri" charset="0"/>
              </a:rPr>
              <a:t>btn</a:t>
            </a:r>
            <a:r>
              <a:rPr lang="fr-FR" dirty="0">
                <a:solidFill>
                  <a:srgbClr val="A90E1A"/>
                </a:solidFill>
                <a:latin typeface="Calibri" charset="0"/>
                <a:ea typeface="Calibri" charset="0"/>
                <a:cs typeface="Calibri" charset="0"/>
              </a:rPr>
              <a:t> </a:t>
            </a:r>
            <a:r>
              <a:rPr lang="fr-FR" dirty="0" err="1">
                <a:solidFill>
                  <a:srgbClr val="A90E1A"/>
                </a:solidFill>
                <a:latin typeface="Calibri" charset="0"/>
                <a:ea typeface="Calibri" charset="0"/>
                <a:cs typeface="Calibri" charset="0"/>
              </a:rPr>
              <a:t>btn-primary</a:t>
            </a:r>
            <a:r>
              <a:rPr lang="fr-FR" dirty="0">
                <a:solidFill>
                  <a:srgbClr val="A90E1A"/>
                </a:solidFill>
                <a:latin typeface="Calibri" charset="0"/>
                <a:ea typeface="Calibri" charset="0"/>
                <a:cs typeface="Calibri" charset="0"/>
              </a:rPr>
              <a:t>"</a:t>
            </a:r>
            <a:r>
              <a:rPr lang="fr-FR" dirty="0">
                <a:solidFill>
                  <a:srgbClr val="262626"/>
                </a:solidFill>
                <a:latin typeface="Calibri" charset="0"/>
                <a:ea typeface="Calibri" charset="0"/>
                <a:cs typeface="Calibri" charset="0"/>
              </a:rPr>
              <a:t> (click)</a:t>
            </a:r>
            <a:r>
              <a:rPr lang="fr-FR" dirty="0">
                <a:solidFill>
                  <a:srgbClr val="535353"/>
                </a:solidFill>
                <a:latin typeface="Calibri" charset="0"/>
                <a:ea typeface="Calibri" charset="0"/>
                <a:cs typeface="Calibri" charset="0"/>
              </a:rPr>
              <a:t>=</a:t>
            </a:r>
            <a:r>
              <a:rPr lang="fr-FR" dirty="0">
                <a:solidFill>
                  <a:srgbClr val="A90E1A"/>
                </a:solidFill>
                <a:latin typeface="Calibri" charset="0"/>
                <a:ea typeface="Calibri" charset="0"/>
                <a:cs typeface="Calibri" charset="0"/>
              </a:rPr>
              <a:t>"</a:t>
            </a:r>
            <a:r>
              <a:rPr lang="fr-FR" dirty="0" err="1">
                <a:solidFill>
                  <a:srgbClr val="A90E1A"/>
                </a:solidFill>
                <a:latin typeface="Calibri" charset="0"/>
                <a:ea typeface="Calibri" charset="0"/>
                <a:cs typeface="Calibri" charset="0"/>
              </a:rPr>
              <a:t>doDELETE</a:t>
            </a:r>
            <a:r>
              <a:rPr lang="fr-FR" dirty="0">
                <a:solidFill>
                  <a:srgbClr val="A90E1A"/>
                </a:solidFill>
                <a:latin typeface="Calibri" charset="0"/>
                <a:ea typeface="Calibri" charset="0"/>
                <a:cs typeface="Calibri" charset="0"/>
              </a:rPr>
              <a:t>()"</a:t>
            </a:r>
            <a:r>
              <a:rPr lang="fr-FR" dirty="0">
                <a:solidFill>
                  <a:srgbClr val="535353"/>
                </a:solidFill>
                <a:latin typeface="Calibri" charset="0"/>
                <a:ea typeface="Calibri" charset="0"/>
                <a:cs typeface="Calibri" charset="0"/>
              </a:rPr>
              <a:t>&gt;</a:t>
            </a:r>
            <a:r>
              <a:rPr lang="fr-FR" dirty="0">
                <a:solidFill>
                  <a:srgbClr val="262626"/>
                </a:solidFill>
                <a:latin typeface="Calibri" charset="0"/>
                <a:ea typeface="Calibri" charset="0"/>
                <a:cs typeface="Calibri" charset="0"/>
              </a:rPr>
              <a:t>DELETE</a:t>
            </a:r>
            <a:r>
              <a:rPr lang="fr-FR" dirty="0">
                <a:solidFill>
                  <a:srgbClr val="535353"/>
                </a:solidFill>
                <a:latin typeface="Calibri" charset="0"/>
                <a:ea typeface="Calibri" charset="0"/>
                <a:cs typeface="Calibri" charset="0"/>
              </a:rPr>
              <a:t>&lt;</a:t>
            </a:r>
            <a:r>
              <a:rPr lang="fr-FR" dirty="0">
                <a:solidFill>
                  <a:srgbClr val="262626"/>
                </a:solidFill>
                <a:latin typeface="Calibri" charset="0"/>
                <a:ea typeface="Calibri" charset="0"/>
                <a:cs typeface="Calibri" charset="0"/>
              </a:rPr>
              <a:t>/</a:t>
            </a:r>
            <a:r>
              <a:rPr lang="fr-FR" dirty="0" err="1">
                <a:solidFill>
                  <a:srgbClr val="262626"/>
                </a:solidFill>
                <a:latin typeface="Calibri" charset="0"/>
                <a:ea typeface="Calibri" charset="0"/>
                <a:cs typeface="Calibri" charset="0"/>
              </a:rPr>
              <a:t>button</a:t>
            </a:r>
            <a:r>
              <a:rPr lang="fr-FR" dirty="0" smtClean="0">
                <a:solidFill>
                  <a:srgbClr val="262626"/>
                </a:solidFill>
                <a:latin typeface="Calibri" charset="0"/>
                <a:ea typeface="Calibri" charset="0"/>
                <a:cs typeface="Calibri" charset="0"/>
              </a:rPr>
              <a:t>&gt;</a:t>
            </a:r>
          </a:p>
          <a:p>
            <a:r>
              <a:rPr lang="en-US" dirty="0" smtClean="0">
                <a:solidFill>
                  <a:srgbClr val="535353"/>
                </a:solidFill>
                <a:latin typeface="Calibri" charset="0"/>
                <a:ea typeface="Calibri" charset="0"/>
                <a:cs typeface="Calibri" charset="0"/>
              </a:rPr>
              <a:t>&lt;</a:t>
            </a:r>
            <a:r>
              <a:rPr lang="en-US" dirty="0" smtClean="0">
                <a:solidFill>
                  <a:srgbClr val="262626"/>
                </a:solidFill>
                <a:latin typeface="Calibri" charset="0"/>
                <a:ea typeface="Calibri" charset="0"/>
                <a:cs typeface="Calibri" charset="0"/>
              </a:rPr>
              <a:t>/</a:t>
            </a:r>
            <a:r>
              <a:rPr lang="en-US" dirty="0">
                <a:solidFill>
                  <a:srgbClr val="262626"/>
                </a:solidFill>
                <a:latin typeface="Calibri" charset="0"/>
                <a:ea typeface="Calibri" charset="0"/>
                <a:cs typeface="Calibri" charset="0"/>
              </a:rPr>
              <a:t>div</a:t>
            </a:r>
            <a:r>
              <a:rPr lang="en-US" dirty="0" smtClean="0">
                <a:solidFill>
                  <a:srgbClr val="262626"/>
                </a:solidFill>
                <a:latin typeface="Calibri" charset="0"/>
                <a:ea typeface="Calibri" charset="0"/>
                <a:cs typeface="Calibri" charset="0"/>
              </a:rPr>
              <a:t>&gt;</a:t>
            </a:r>
            <a:r>
              <a:rPr lang="en-US" dirty="0" smtClean="0">
                <a:solidFill>
                  <a:srgbClr val="535353"/>
                </a:solidFill>
                <a:latin typeface="Calibri" charset="0"/>
                <a:ea typeface="Calibri" charset="0"/>
                <a:cs typeface="Calibri" charset="0"/>
              </a:rPr>
              <a:t>&lt;</a:t>
            </a:r>
            <a:r>
              <a:rPr lang="en-US" dirty="0" smtClean="0">
                <a:solidFill>
                  <a:srgbClr val="262626"/>
                </a:solidFill>
                <a:latin typeface="Calibri" charset="0"/>
                <a:ea typeface="Calibri" charset="0"/>
                <a:cs typeface="Calibri" charset="0"/>
              </a:rPr>
              <a:t>/</a:t>
            </a:r>
            <a:r>
              <a:rPr lang="en-US" dirty="0">
                <a:solidFill>
                  <a:srgbClr val="262626"/>
                </a:solidFill>
                <a:latin typeface="Calibri" charset="0"/>
                <a:ea typeface="Calibri" charset="0"/>
                <a:cs typeface="Calibri" charset="0"/>
              </a:rPr>
              <a:t>div</a:t>
            </a:r>
            <a:r>
              <a:rPr lang="en-US" dirty="0" smtClean="0">
                <a:solidFill>
                  <a:srgbClr val="262626"/>
                </a:solidFill>
                <a:latin typeface="Calibri" charset="0"/>
                <a:ea typeface="Calibri" charset="0"/>
                <a:cs typeface="Calibri" charset="0"/>
              </a:rPr>
              <a:t>&gt;</a:t>
            </a:r>
            <a:endParaRPr lang="en-US" dirty="0">
              <a:solidFill>
                <a:srgbClr val="262626"/>
              </a:solidFill>
              <a:latin typeface="Calibri" charset="0"/>
              <a:ea typeface="Calibri" charset="0"/>
              <a:cs typeface="Calibri" charset="0"/>
            </a:endParaRPr>
          </a:p>
        </p:txBody>
      </p:sp>
    </p:spTree>
    <p:extLst>
      <p:ext uri="{BB962C8B-B14F-4D97-AF65-F5344CB8AC3E}">
        <p14:creationId xmlns:p14="http://schemas.microsoft.com/office/powerpoint/2010/main" val="4314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Component Sample</a:t>
            </a:r>
            <a:endParaRPr lang="en-US" b="0" dirty="0">
              <a:effectLst/>
            </a:endParaRPr>
          </a:p>
        </p:txBody>
      </p:sp>
      <p:sp>
        <p:nvSpPr>
          <p:cNvPr id="2" name="Rectangle 1"/>
          <p:cNvSpPr/>
          <p:nvPr/>
        </p:nvSpPr>
        <p:spPr>
          <a:xfrm>
            <a:off x="251520" y="754241"/>
            <a:ext cx="8496944" cy="3693319"/>
          </a:xfrm>
          <a:prstGeom prst="rect">
            <a:avLst/>
          </a:prstGeom>
        </p:spPr>
        <p:txBody>
          <a:bodyPr wrap="square">
            <a:spAutoFit/>
          </a:bodyPr>
          <a:lstStyle/>
          <a:p>
            <a:r>
              <a:rPr lang="en-US" dirty="0" smtClean="0">
                <a:solidFill>
                  <a:srgbClr val="262626"/>
                </a:solidFill>
                <a:latin typeface="Calibri" charset="0"/>
                <a:ea typeface="Calibri" charset="0"/>
                <a:cs typeface="Calibri" charset="0"/>
              </a:rPr>
              <a:t>   </a:t>
            </a:r>
            <a:r>
              <a:rPr lang="en-US" dirty="0" err="1" smtClean="0">
                <a:solidFill>
                  <a:srgbClr val="262626"/>
                </a:solidFill>
                <a:latin typeface="Calibri" charset="0"/>
                <a:ea typeface="Calibri" charset="0"/>
                <a:cs typeface="Calibri" charset="0"/>
              </a:rPr>
              <a:t>apiRoot</a:t>
            </a:r>
            <a:r>
              <a:rPr lang="en-US" dirty="0" smtClean="0">
                <a:solidFill>
                  <a:srgbClr val="262626"/>
                </a:solidFill>
                <a:latin typeface="Calibri" charset="0"/>
                <a:ea typeface="Calibri" charset="0"/>
                <a:cs typeface="Calibri" charset="0"/>
              </a:rPr>
              <a:t>: </a:t>
            </a:r>
            <a:r>
              <a:rPr lang="en-US" dirty="0" smtClean="0">
                <a:solidFill>
                  <a:srgbClr val="9E0031"/>
                </a:solidFill>
                <a:latin typeface="Calibri" charset="0"/>
                <a:ea typeface="Calibri" charset="0"/>
                <a:cs typeface="Calibri" charset="0"/>
              </a:rPr>
              <a:t>string</a:t>
            </a:r>
            <a:r>
              <a:rPr lang="en-US" dirty="0" smtClean="0">
                <a:solidFill>
                  <a:srgbClr val="262626"/>
                </a:solidFill>
                <a:latin typeface="Calibri" charset="0"/>
                <a:ea typeface="Calibri" charset="0"/>
                <a:cs typeface="Calibri" charset="0"/>
              </a:rPr>
              <a:t> </a:t>
            </a:r>
            <a:r>
              <a:rPr lang="en-US" dirty="0" smtClean="0">
                <a:solidFill>
                  <a:srgbClr val="535353"/>
                </a:solidFill>
                <a:latin typeface="Calibri" charset="0"/>
                <a:ea typeface="Calibri" charset="0"/>
                <a:cs typeface="Calibri" charset="0"/>
              </a:rPr>
              <a:t>=</a:t>
            </a:r>
            <a:r>
              <a:rPr lang="en-US" dirty="0" smtClean="0">
                <a:solidFill>
                  <a:srgbClr val="262626"/>
                </a:solidFill>
                <a:latin typeface="Calibri" charset="0"/>
                <a:ea typeface="Calibri" charset="0"/>
                <a:cs typeface="Calibri" charset="0"/>
              </a:rPr>
              <a:t> </a:t>
            </a:r>
            <a:r>
              <a:rPr lang="en-US" dirty="0" smtClean="0">
                <a:solidFill>
                  <a:srgbClr val="A90E1A"/>
                </a:solidFill>
                <a:latin typeface="Calibri" charset="0"/>
                <a:ea typeface="Calibri" charset="0"/>
                <a:cs typeface="Calibri" charset="0"/>
              </a:rPr>
              <a:t>"http://</a:t>
            </a:r>
            <a:r>
              <a:rPr lang="en-US" dirty="0" err="1" smtClean="0">
                <a:solidFill>
                  <a:srgbClr val="A90E1A"/>
                </a:solidFill>
                <a:latin typeface="Calibri" charset="0"/>
                <a:ea typeface="Calibri" charset="0"/>
                <a:cs typeface="Calibri" charset="0"/>
              </a:rPr>
              <a:t>httpbin.org</a:t>
            </a:r>
            <a:r>
              <a:rPr lang="en-US" dirty="0" smtClean="0">
                <a:solidFill>
                  <a:srgbClr val="A90E1A"/>
                </a:solidFill>
                <a:latin typeface="Calibri" charset="0"/>
                <a:ea typeface="Calibri" charset="0"/>
                <a:cs typeface="Calibri" charset="0"/>
              </a:rPr>
              <a:t>"</a:t>
            </a:r>
            <a:r>
              <a:rPr lang="en-US" dirty="0" smtClean="0">
                <a:solidFill>
                  <a:srgbClr val="262626"/>
                </a:solidFill>
                <a:latin typeface="Calibri" charset="0"/>
                <a:ea typeface="Calibri" charset="0"/>
                <a:cs typeface="Calibri" charset="0"/>
              </a:rPr>
              <a:t>; </a:t>
            </a:r>
          </a:p>
          <a:p>
            <a:endParaRPr lang="en-US" dirty="0" smtClean="0">
              <a:solidFill>
                <a:srgbClr val="262626"/>
              </a:solidFill>
              <a:latin typeface="Calibri" charset="0"/>
              <a:ea typeface="Calibri" charset="0"/>
              <a:cs typeface="Calibri" charset="0"/>
            </a:endParaRPr>
          </a:p>
          <a:p>
            <a:r>
              <a:rPr lang="en-US" dirty="0" smtClean="0">
                <a:solidFill>
                  <a:srgbClr val="262626"/>
                </a:solidFill>
                <a:latin typeface="Calibri" charset="0"/>
                <a:ea typeface="Calibri" charset="0"/>
                <a:cs typeface="Calibri" charset="0"/>
              </a:rPr>
              <a:t>   </a:t>
            </a:r>
            <a:r>
              <a:rPr lang="en-US" b="1" dirty="0" smtClean="0">
                <a:solidFill>
                  <a:srgbClr val="0F7001"/>
                </a:solidFill>
                <a:latin typeface="Calibri" charset="0"/>
                <a:ea typeface="Calibri" charset="0"/>
                <a:cs typeface="Calibri" charset="0"/>
              </a:rPr>
              <a:t>constructor</a:t>
            </a:r>
            <a:r>
              <a:rPr lang="en-US" dirty="0" smtClean="0">
                <a:solidFill>
                  <a:srgbClr val="262626"/>
                </a:solidFill>
                <a:latin typeface="Calibri" charset="0"/>
                <a:ea typeface="Calibri" charset="0"/>
                <a:cs typeface="Calibri" charset="0"/>
              </a:rPr>
              <a:t>(</a:t>
            </a:r>
            <a:r>
              <a:rPr lang="en-US" b="1" dirty="0" smtClean="0">
                <a:solidFill>
                  <a:srgbClr val="0F7001"/>
                </a:solidFill>
                <a:latin typeface="Calibri" charset="0"/>
                <a:ea typeface="Calibri" charset="0"/>
                <a:cs typeface="Calibri" charset="0"/>
              </a:rPr>
              <a:t>private</a:t>
            </a:r>
            <a:r>
              <a:rPr lang="en-US" dirty="0" smtClean="0">
                <a:solidFill>
                  <a:srgbClr val="262626"/>
                </a:solidFill>
                <a:latin typeface="Calibri" charset="0"/>
                <a:ea typeface="Calibri" charset="0"/>
                <a:cs typeface="Calibri" charset="0"/>
              </a:rPr>
              <a:t> http: </a:t>
            </a:r>
            <a:r>
              <a:rPr lang="en-US" dirty="0" err="1" smtClean="0">
                <a:solidFill>
                  <a:srgbClr val="9E0031"/>
                </a:solidFill>
                <a:latin typeface="Calibri" charset="0"/>
                <a:ea typeface="Calibri" charset="0"/>
                <a:cs typeface="Calibri" charset="0"/>
              </a:rPr>
              <a:t>HttpClient</a:t>
            </a:r>
            <a:r>
              <a:rPr lang="en-US" dirty="0" smtClean="0">
                <a:solidFill>
                  <a:srgbClr val="262626"/>
                </a:solidFill>
                <a:latin typeface="Calibri" charset="0"/>
                <a:ea typeface="Calibri" charset="0"/>
                <a:cs typeface="Calibri" charset="0"/>
              </a:rPr>
              <a:t>) { }  </a:t>
            </a:r>
          </a:p>
          <a:p>
            <a:endParaRPr lang="en-US" dirty="0" smtClean="0">
              <a:solidFill>
                <a:srgbClr val="262626"/>
              </a:solidFill>
              <a:latin typeface="Calibri" charset="0"/>
              <a:ea typeface="Calibri" charset="0"/>
              <a:cs typeface="Calibri" charset="0"/>
            </a:endParaRPr>
          </a:p>
          <a:p>
            <a:r>
              <a:rPr lang="de-DE" dirty="0" smtClean="0">
                <a:solidFill>
                  <a:srgbClr val="262626"/>
                </a:solidFill>
                <a:latin typeface="Calibri" charset="0"/>
                <a:ea typeface="Calibri" charset="0"/>
                <a:cs typeface="Calibri" charset="0"/>
              </a:rPr>
              <a:t>  </a:t>
            </a:r>
            <a:r>
              <a:rPr lang="de-DE" dirty="0" err="1" smtClean="0">
                <a:solidFill>
                  <a:srgbClr val="262626"/>
                </a:solidFill>
                <a:latin typeface="Calibri" charset="0"/>
                <a:ea typeface="Calibri" charset="0"/>
                <a:cs typeface="Calibri" charset="0"/>
              </a:rPr>
              <a:t>doGET</a:t>
            </a:r>
            <a:r>
              <a:rPr lang="de-DE" dirty="0" smtClean="0">
                <a:solidFill>
                  <a:srgbClr val="262626"/>
                </a:solidFill>
                <a:latin typeface="Calibri" charset="0"/>
                <a:ea typeface="Calibri" charset="0"/>
                <a:cs typeface="Calibri" charset="0"/>
              </a:rPr>
              <a:t>()   {	</a:t>
            </a:r>
            <a:r>
              <a:rPr lang="de-DE" dirty="0" err="1" smtClean="0">
                <a:solidFill>
                  <a:srgbClr val="262626"/>
                </a:solidFill>
                <a:latin typeface="Calibri" charset="0"/>
                <a:ea typeface="Calibri" charset="0"/>
                <a:cs typeface="Calibri" charset="0"/>
              </a:rPr>
              <a:t>console.log</a:t>
            </a:r>
            <a:r>
              <a:rPr lang="de-DE" dirty="0" smtClean="0">
                <a:solidFill>
                  <a:srgbClr val="262626"/>
                </a:solidFill>
                <a:latin typeface="Calibri" charset="0"/>
                <a:ea typeface="Calibri" charset="0"/>
                <a:cs typeface="Calibri" charset="0"/>
              </a:rPr>
              <a:t>(</a:t>
            </a:r>
            <a:r>
              <a:rPr lang="de-DE" dirty="0" smtClean="0">
                <a:solidFill>
                  <a:srgbClr val="A90E1A"/>
                </a:solidFill>
                <a:latin typeface="Calibri" charset="0"/>
                <a:ea typeface="Calibri" charset="0"/>
                <a:cs typeface="Calibri" charset="0"/>
              </a:rPr>
              <a:t>"GET"</a:t>
            </a:r>
            <a:r>
              <a:rPr lang="de-DE" dirty="0" smtClean="0">
                <a:solidFill>
                  <a:srgbClr val="262626"/>
                </a:solidFill>
                <a:latin typeface="Calibri" charset="0"/>
                <a:ea typeface="Calibri" charset="0"/>
                <a:cs typeface="Calibri" charset="0"/>
              </a:rPr>
              <a:t>);	</a:t>
            </a:r>
            <a:r>
              <a:rPr lang="de-DE" dirty="0">
                <a:solidFill>
                  <a:srgbClr val="262626"/>
                </a:solidFill>
                <a:latin typeface="Calibri" charset="0"/>
                <a:ea typeface="Calibri" charset="0"/>
                <a:cs typeface="Calibri" charset="0"/>
              </a:rPr>
              <a:t>	</a:t>
            </a:r>
            <a:r>
              <a:rPr lang="de-DE" dirty="0" smtClean="0">
                <a:solidFill>
                  <a:srgbClr val="262626"/>
                </a:solidFill>
                <a:latin typeface="Calibri" charset="0"/>
                <a:ea typeface="Calibri" charset="0"/>
                <a:cs typeface="Calibri" charset="0"/>
              </a:rPr>
              <a:t>}</a:t>
            </a:r>
          </a:p>
          <a:p>
            <a:r>
              <a:rPr lang="ro-RO" dirty="0" smtClean="0">
                <a:solidFill>
                  <a:srgbClr val="262626"/>
                </a:solidFill>
                <a:latin typeface="Calibri" charset="0"/>
                <a:ea typeface="Calibri" charset="0"/>
                <a:cs typeface="Calibri" charset="0"/>
              </a:rPr>
              <a:t>  </a:t>
            </a:r>
          </a:p>
          <a:p>
            <a:r>
              <a:rPr lang="ro-RO" dirty="0">
                <a:solidFill>
                  <a:srgbClr val="262626"/>
                </a:solidFill>
                <a:latin typeface="Calibri" charset="0"/>
                <a:ea typeface="Calibri" charset="0"/>
                <a:cs typeface="Calibri" charset="0"/>
              </a:rPr>
              <a:t> </a:t>
            </a:r>
            <a:r>
              <a:rPr lang="ro-RO" dirty="0" smtClean="0">
                <a:solidFill>
                  <a:srgbClr val="262626"/>
                </a:solidFill>
                <a:latin typeface="Calibri" charset="0"/>
                <a:ea typeface="Calibri" charset="0"/>
                <a:cs typeface="Calibri" charset="0"/>
              </a:rPr>
              <a:t> </a:t>
            </a:r>
            <a:r>
              <a:rPr lang="ro-RO" dirty="0" err="1" smtClean="0">
                <a:solidFill>
                  <a:srgbClr val="262626"/>
                </a:solidFill>
                <a:latin typeface="Calibri" charset="0"/>
                <a:ea typeface="Calibri" charset="0"/>
                <a:cs typeface="Calibri" charset="0"/>
              </a:rPr>
              <a:t>doPOST</a:t>
            </a:r>
            <a:r>
              <a:rPr lang="ro-RO" dirty="0" smtClean="0">
                <a:solidFill>
                  <a:srgbClr val="262626"/>
                </a:solidFill>
                <a:latin typeface="Calibri" charset="0"/>
                <a:ea typeface="Calibri" charset="0"/>
                <a:cs typeface="Calibri" charset="0"/>
              </a:rPr>
              <a:t>() {	</a:t>
            </a:r>
            <a:r>
              <a:rPr lang="ro-RO" dirty="0" err="1" smtClean="0">
                <a:solidFill>
                  <a:srgbClr val="262626"/>
                </a:solidFill>
                <a:latin typeface="Calibri" charset="0"/>
                <a:ea typeface="Calibri" charset="0"/>
                <a:cs typeface="Calibri" charset="0"/>
              </a:rPr>
              <a:t>console.log</a:t>
            </a:r>
            <a:r>
              <a:rPr lang="ro-RO" dirty="0" smtClean="0">
                <a:solidFill>
                  <a:srgbClr val="262626"/>
                </a:solidFill>
                <a:latin typeface="Calibri" charset="0"/>
                <a:ea typeface="Calibri" charset="0"/>
                <a:cs typeface="Calibri" charset="0"/>
              </a:rPr>
              <a:t>(</a:t>
            </a:r>
            <a:r>
              <a:rPr lang="ro-RO" dirty="0" smtClean="0">
                <a:solidFill>
                  <a:srgbClr val="A90E1A"/>
                </a:solidFill>
                <a:latin typeface="Calibri" charset="0"/>
                <a:ea typeface="Calibri" charset="0"/>
                <a:cs typeface="Calibri" charset="0"/>
              </a:rPr>
              <a:t>"POST"</a:t>
            </a:r>
            <a:r>
              <a:rPr lang="ro-RO" dirty="0" smtClean="0">
                <a:solidFill>
                  <a:srgbClr val="262626"/>
                </a:solidFill>
                <a:latin typeface="Calibri" charset="0"/>
                <a:ea typeface="Calibri" charset="0"/>
                <a:cs typeface="Calibri" charset="0"/>
              </a:rPr>
              <a:t>);	</a:t>
            </a:r>
            <a:r>
              <a:rPr lang="de-DE" dirty="0" smtClean="0">
                <a:solidFill>
                  <a:srgbClr val="262626"/>
                </a:solidFill>
                <a:latin typeface="Calibri" charset="0"/>
                <a:ea typeface="Calibri" charset="0"/>
                <a:cs typeface="Calibri" charset="0"/>
              </a:rPr>
              <a:t>}</a:t>
            </a:r>
          </a:p>
          <a:p>
            <a:r>
              <a:rPr lang="ro-RO" dirty="0" smtClean="0">
                <a:solidFill>
                  <a:srgbClr val="262626"/>
                </a:solidFill>
                <a:latin typeface="Calibri" charset="0"/>
                <a:ea typeface="Calibri" charset="0"/>
                <a:cs typeface="Calibri" charset="0"/>
              </a:rPr>
              <a:t>  </a:t>
            </a:r>
          </a:p>
          <a:p>
            <a:r>
              <a:rPr lang="ro-RO" dirty="0">
                <a:solidFill>
                  <a:srgbClr val="262626"/>
                </a:solidFill>
                <a:latin typeface="Calibri" charset="0"/>
                <a:ea typeface="Calibri" charset="0"/>
                <a:cs typeface="Calibri" charset="0"/>
              </a:rPr>
              <a:t> </a:t>
            </a:r>
            <a:r>
              <a:rPr lang="ro-RO" dirty="0" smtClean="0">
                <a:solidFill>
                  <a:srgbClr val="262626"/>
                </a:solidFill>
                <a:latin typeface="Calibri" charset="0"/>
                <a:ea typeface="Calibri" charset="0"/>
                <a:cs typeface="Calibri" charset="0"/>
              </a:rPr>
              <a:t>  </a:t>
            </a:r>
            <a:r>
              <a:rPr lang="ro-RO" dirty="0" err="1" smtClean="0">
                <a:solidFill>
                  <a:srgbClr val="262626"/>
                </a:solidFill>
                <a:latin typeface="Calibri" charset="0"/>
                <a:ea typeface="Calibri" charset="0"/>
                <a:cs typeface="Calibri" charset="0"/>
              </a:rPr>
              <a:t>doPUT</a:t>
            </a:r>
            <a:r>
              <a:rPr lang="ro-RO" dirty="0" smtClean="0">
                <a:solidFill>
                  <a:srgbClr val="262626"/>
                </a:solidFill>
                <a:latin typeface="Calibri" charset="0"/>
                <a:ea typeface="Calibri" charset="0"/>
                <a:cs typeface="Calibri" charset="0"/>
              </a:rPr>
              <a:t>()   { 	</a:t>
            </a:r>
            <a:r>
              <a:rPr lang="ro-RO" dirty="0" err="1" smtClean="0">
                <a:solidFill>
                  <a:srgbClr val="262626"/>
                </a:solidFill>
                <a:latin typeface="Calibri" charset="0"/>
                <a:ea typeface="Calibri" charset="0"/>
                <a:cs typeface="Calibri" charset="0"/>
              </a:rPr>
              <a:t>console.log</a:t>
            </a:r>
            <a:r>
              <a:rPr lang="ro-RO" dirty="0" smtClean="0">
                <a:solidFill>
                  <a:srgbClr val="262626"/>
                </a:solidFill>
                <a:latin typeface="Calibri" charset="0"/>
                <a:ea typeface="Calibri" charset="0"/>
                <a:cs typeface="Calibri" charset="0"/>
              </a:rPr>
              <a:t>(</a:t>
            </a:r>
            <a:r>
              <a:rPr lang="ro-RO" dirty="0" smtClean="0">
                <a:solidFill>
                  <a:srgbClr val="A90E1A"/>
                </a:solidFill>
                <a:latin typeface="Calibri" charset="0"/>
                <a:ea typeface="Calibri" charset="0"/>
                <a:cs typeface="Calibri" charset="0"/>
              </a:rPr>
              <a:t>"PUT"</a:t>
            </a:r>
            <a:r>
              <a:rPr lang="ro-RO" dirty="0" smtClean="0">
                <a:solidFill>
                  <a:srgbClr val="262626"/>
                </a:solidFill>
                <a:latin typeface="Calibri" charset="0"/>
                <a:ea typeface="Calibri" charset="0"/>
                <a:cs typeface="Calibri" charset="0"/>
              </a:rPr>
              <a:t>);	</a:t>
            </a:r>
            <a:r>
              <a:rPr lang="de-DE" dirty="0" smtClean="0">
                <a:solidFill>
                  <a:srgbClr val="262626"/>
                </a:solidFill>
                <a:latin typeface="Calibri" charset="0"/>
                <a:ea typeface="Calibri" charset="0"/>
                <a:cs typeface="Calibri" charset="0"/>
              </a:rPr>
              <a:t>}</a:t>
            </a:r>
          </a:p>
          <a:p>
            <a:r>
              <a:rPr lang="de-DE" dirty="0" smtClean="0">
                <a:solidFill>
                  <a:srgbClr val="262626"/>
                </a:solidFill>
                <a:latin typeface="Calibri" charset="0"/>
                <a:ea typeface="Calibri" charset="0"/>
                <a:cs typeface="Calibri" charset="0"/>
              </a:rPr>
              <a:t>  </a:t>
            </a:r>
          </a:p>
          <a:p>
            <a:r>
              <a:rPr lang="de-DE" dirty="0">
                <a:solidFill>
                  <a:srgbClr val="262626"/>
                </a:solidFill>
                <a:latin typeface="Calibri" charset="0"/>
                <a:ea typeface="Calibri" charset="0"/>
                <a:cs typeface="Calibri" charset="0"/>
              </a:rPr>
              <a:t> </a:t>
            </a:r>
            <a:r>
              <a:rPr lang="de-DE" dirty="0" smtClean="0">
                <a:solidFill>
                  <a:srgbClr val="262626"/>
                </a:solidFill>
                <a:latin typeface="Calibri" charset="0"/>
                <a:ea typeface="Calibri" charset="0"/>
                <a:cs typeface="Calibri" charset="0"/>
              </a:rPr>
              <a:t>  </a:t>
            </a:r>
            <a:r>
              <a:rPr lang="de-DE" dirty="0" err="1" smtClean="0">
                <a:solidFill>
                  <a:srgbClr val="262626"/>
                </a:solidFill>
                <a:latin typeface="Calibri" charset="0"/>
                <a:ea typeface="Calibri" charset="0"/>
                <a:cs typeface="Calibri" charset="0"/>
              </a:rPr>
              <a:t>doDELETE</a:t>
            </a:r>
            <a:r>
              <a:rPr lang="de-DE" dirty="0" smtClean="0">
                <a:solidFill>
                  <a:srgbClr val="262626"/>
                </a:solidFill>
                <a:latin typeface="Calibri" charset="0"/>
                <a:ea typeface="Calibri" charset="0"/>
                <a:cs typeface="Calibri" charset="0"/>
              </a:rPr>
              <a:t>() {          </a:t>
            </a:r>
            <a:r>
              <a:rPr lang="de-DE" dirty="0" err="1" smtClean="0">
                <a:solidFill>
                  <a:srgbClr val="262626"/>
                </a:solidFill>
                <a:latin typeface="Calibri" charset="0"/>
                <a:ea typeface="Calibri" charset="0"/>
                <a:cs typeface="Calibri" charset="0"/>
              </a:rPr>
              <a:t>console.log</a:t>
            </a:r>
            <a:r>
              <a:rPr lang="de-DE" dirty="0" smtClean="0">
                <a:solidFill>
                  <a:srgbClr val="262626"/>
                </a:solidFill>
                <a:latin typeface="Calibri" charset="0"/>
                <a:ea typeface="Calibri" charset="0"/>
                <a:cs typeface="Calibri" charset="0"/>
              </a:rPr>
              <a:t>(</a:t>
            </a:r>
            <a:r>
              <a:rPr lang="de-DE" dirty="0" smtClean="0">
                <a:solidFill>
                  <a:srgbClr val="A90E1A"/>
                </a:solidFill>
                <a:latin typeface="Calibri" charset="0"/>
                <a:ea typeface="Calibri" charset="0"/>
                <a:cs typeface="Calibri" charset="0"/>
              </a:rPr>
              <a:t>"DELETE"</a:t>
            </a:r>
            <a:r>
              <a:rPr lang="de-DE" dirty="0" smtClean="0">
                <a:solidFill>
                  <a:srgbClr val="262626"/>
                </a:solidFill>
                <a:latin typeface="Calibri" charset="0"/>
                <a:ea typeface="Calibri" charset="0"/>
                <a:cs typeface="Calibri" charset="0"/>
              </a:rPr>
              <a:t>);	}</a:t>
            </a:r>
          </a:p>
          <a:p>
            <a:r>
              <a:rPr lang="de-DE" dirty="0" smtClean="0">
                <a:solidFill>
                  <a:srgbClr val="262626"/>
                </a:solidFill>
                <a:latin typeface="Calibri" charset="0"/>
                <a:ea typeface="Calibri" charset="0"/>
                <a:cs typeface="Calibri" charset="0"/>
              </a:rPr>
              <a:t>    </a:t>
            </a:r>
          </a:p>
          <a:p>
            <a:r>
              <a:rPr lang="de-DE" dirty="0" smtClean="0">
                <a:solidFill>
                  <a:srgbClr val="262626"/>
                </a:solidFill>
                <a:latin typeface="Calibri" charset="0"/>
                <a:ea typeface="Calibri" charset="0"/>
                <a:cs typeface="Calibri" charset="0"/>
              </a:rPr>
              <a:t>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44130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smtClean="0"/>
              <a:t>Dependency Injection</a:t>
            </a:r>
            <a:endParaRPr lang="en-US" dirty="0"/>
          </a:p>
        </p:txBody>
      </p:sp>
      <p:sp>
        <p:nvSpPr>
          <p:cNvPr id="3" name="TextBox 2"/>
          <p:cNvSpPr txBox="1"/>
          <p:nvPr/>
        </p:nvSpPr>
        <p:spPr>
          <a:xfrm>
            <a:off x="395536" y="836712"/>
            <a:ext cx="8208912" cy="3416320"/>
          </a:xfrm>
          <a:prstGeom prst="rect">
            <a:avLst/>
          </a:prstGeom>
          <a:noFill/>
        </p:spPr>
        <p:txBody>
          <a:bodyPr wrap="square" rtlCol="0">
            <a:spAutoFit/>
          </a:bodyPr>
          <a:lstStyle/>
          <a:p>
            <a:r>
              <a:rPr lang="en-US" b="1" dirty="0"/>
              <a:t>What is a dependency?</a:t>
            </a:r>
            <a:endParaRPr lang="en-US" dirty="0"/>
          </a:p>
          <a:p>
            <a:r>
              <a:rPr lang="en-US" dirty="0"/>
              <a:t>When module A in an application needs module B to run, then module B is a dependency of module A</a:t>
            </a:r>
            <a:r>
              <a:rPr lang="en-US" dirty="0" smtClean="0"/>
              <a:t>.</a:t>
            </a:r>
          </a:p>
          <a:p>
            <a:endParaRPr lang="en-US" dirty="0"/>
          </a:p>
          <a:p>
            <a:endParaRPr lang="en-US" dirty="0" smtClean="0"/>
          </a:p>
          <a:p>
            <a:pPr marL="285750" indent="-285750">
              <a:buFont typeface="Arial" charset="0"/>
              <a:buChar char="•"/>
            </a:pPr>
            <a:endParaRPr lang="en-US" dirty="0" smtClean="0"/>
          </a:p>
          <a:p>
            <a:pPr marL="285750" indent="-285750">
              <a:buFont typeface="Arial" charset="0"/>
              <a:buChar char="•"/>
            </a:pPr>
            <a:r>
              <a:rPr lang="en-US" dirty="0" smtClean="0"/>
              <a:t>The </a:t>
            </a:r>
            <a:r>
              <a:rPr lang="en-US" dirty="0"/>
              <a:t>purpose of DI is to simplify dependency management in software components. </a:t>
            </a:r>
            <a:endParaRPr lang="en-US" dirty="0" smtClean="0"/>
          </a:p>
          <a:p>
            <a:pPr marL="285750" indent="-285750">
              <a:buFont typeface="Arial" charset="0"/>
              <a:buChar char="•"/>
            </a:pPr>
            <a:r>
              <a:rPr lang="en-US" dirty="0" smtClean="0"/>
              <a:t>By </a:t>
            </a:r>
            <a:r>
              <a:rPr lang="en-US" dirty="0"/>
              <a:t>reducing the amount of information a component needs to know about its dependencies, unit testing can be made easier and code is more likely to be flexible</a:t>
            </a:r>
            <a:r>
              <a:rPr lang="en-US" dirty="0" smtClean="0"/>
              <a:t>.</a:t>
            </a:r>
          </a:p>
          <a:p>
            <a:pPr marL="285750" indent="-285750">
              <a:buFont typeface="Arial" charset="0"/>
              <a:buChar char="•"/>
            </a:pPr>
            <a:r>
              <a:rPr lang="en-US" dirty="0" smtClean="0"/>
              <a:t>Lets understand this through an example :</a:t>
            </a:r>
            <a:endParaRPr lang="en-US" dirty="0"/>
          </a:p>
          <a:p>
            <a:pPr marL="285750" indent="-285750">
              <a:buFont typeface="Arial" charset="0"/>
              <a:buChar char="•"/>
            </a:pPr>
            <a:endParaRPr lang="en-US" dirty="0"/>
          </a:p>
        </p:txBody>
      </p:sp>
      <p:pic>
        <p:nvPicPr>
          <p:cNvPr id="2" name="Picture 1"/>
          <p:cNvPicPr>
            <a:picLocks noChangeAspect="1"/>
          </p:cNvPicPr>
          <p:nvPr/>
        </p:nvPicPr>
        <p:blipFill>
          <a:blip r:embed="rId3"/>
          <a:stretch>
            <a:fillRect/>
          </a:stretch>
        </p:blipFill>
        <p:spPr>
          <a:xfrm>
            <a:off x="3059832" y="1688356"/>
            <a:ext cx="1282218" cy="719758"/>
          </a:xfrm>
          <a:prstGeom prst="rect">
            <a:avLst/>
          </a:prstGeom>
        </p:spPr>
      </p:pic>
    </p:spTree>
    <p:extLst>
      <p:ext uri="{BB962C8B-B14F-4D97-AF65-F5344CB8AC3E}">
        <p14:creationId xmlns:p14="http://schemas.microsoft.com/office/powerpoint/2010/main" val="96806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Http Verbs</a:t>
            </a:r>
            <a:endParaRPr lang="en-US" b="0" dirty="0">
              <a:effectLst/>
            </a:endParaRPr>
          </a:p>
        </p:txBody>
      </p:sp>
      <p:sp>
        <p:nvSpPr>
          <p:cNvPr id="5" name="TextBox 4"/>
          <p:cNvSpPr txBox="1"/>
          <p:nvPr/>
        </p:nvSpPr>
        <p:spPr>
          <a:xfrm>
            <a:off x="523280" y="620688"/>
            <a:ext cx="8513216" cy="2585323"/>
          </a:xfrm>
          <a:prstGeom prst="rect">
            <a:avLst/>
          </a:prstGeom>
          <a:noFill/>
        </p:spPr>
        <p:txBody>
          <a:bodyPr wrap="square" rtlCol="0">
            <a:spAutoFit/>
          </a:bodyPr>
          <a:lstStyle/>
          <a:p>
            <a:pPr marL="285750" indent="-285750">
              <a:buFont typeface="Arial" charset="0"/>
              <a:buChar char="•"/>
            </a:pPr>
            <a:r>
              <a:rPr lang="en-US" dirty="0"/>
              <a:t>Now we have http setup we can inject it into a class and start making HTTP calls.</a:t>
            </a:r>
          </a:p>
          <a:p>
            <a:pPr marL="285750" indent="-285750">
              <a:buFont typeface="Arial" charset="0"/>
              <a:buChar char="•"/>
            </a:pPr>
            <a:r>
              <a:rPr lang="en-US" dirty="0"/>
              <a:t>In the HTTP protocol describes a set of verbs for each URL. For a given URL we can perform a </a:t>
            </a:r>
            <a:endParaRPr lang="en-US" dirty="0" smtClean="0"/>
          </a:p>
          <a:p>
            <a:pPr marL="285750" indent="-285750">
              <a:buFont typeface="Arial" charset="0"/>
              <a:buChar char="•"/>
            </a:pPr>
            <a:r>
              <a:rPr lang="en-US" dirty="0" smtClean="0"/>
              <a:t>GET</a:t>
            </a:r>
            <a:r>
              <a:rPr lang="en-US" dirty="0"/>
              <a:t>, </a:t>
            </a:r>
            <a:endParaRPr lang="en-US" dirty="0" smtClean="0"/>
          </a:p>
          <a:p>
            <a:pPr marL="285750" indent="-285750">
              <a:buFont typeface="Arial" charset="0"/>
              <a:buChar char="•"/>
            </a:pPr>
            <a:r>
              <a:rPr lang="en-US" dirty="0" smtClean="0"/>
              <a:t>PUT</a:t>
            </a:r>
            <a:r>
              <a:rPr lang="en-US" dirty="0"/>
              <a:t>, </a:t>
            </a:r>
            <a:endParaRPr lang="en-US" dirty="0" smtClean="0"/>
          </a:p>
          <a:p>
            <a:pPr marL="285750" indent="-285750">
              <a:buFont typeface="Arial" charset="0"/>
              <a:buChar char="•"/>
            </a:pPr>
            <a:r>
              <a:rPr lang="en-US" dirty="0" smtClean="0"/>
              <a:t>POST</a:t>
            </a:r>
            <a:r>
              <a:rPr lang="en-US" dirty="0"/>
              <a:t>, </a:t>
            </a:r>
            <a:endParaRPr lang="en-US" dirty="0" smtClean="0"/>
          </a:p>
          <a:p>
            <a:pPr marL="285750" indent="-285750">
              <a:buFont typeface="Arial" charset="0"/>
              <a:buChar char="•"/>
            </a:pPr>
            <a:r>
              <a:rPr lang="en-US" dirty="0" smtClean="0"/>
              <a:t>DELETE</a:t>
            </a:r>
            <a:r>
              <a:rPr lang="en-US" dirty="0"/>
              <a:t>, </a:t>
            </a:r>
            <a:endParaRPr lang="en-US" dirty="0" smtClean="0"/>
          </a:p>
          <a:p>
            <a:pPr marL="285750" indent="-285750">
              <a:buFont typeface="Arial" charset="0"/>
              <a:buChar char="•"/>
            </a:pPr>
            <a:r>
              <a:rPr lang="en-US" dirty="0" smtClean="0"/>
              <a:t>HEAD </a:t>
            </a:r>
            <a:r>
              <a:rPr lang="en-US" dirty="0"/>
              <a:t>and </a:t>
            </a:r>
            <a:endParaRPr lang="en-US" dirty="0" smtClean="0"/>
          </a:p>
          <a:p>
            <a:pPr marL="285750" indent="-285750">
              <a:buFont typeface="Arial" charset="0"/>
              <a:buChar char="•"/>
            </a:pPr>
            <a:r>
              <a:rPr lang="en-US" dirty="0" smtClean="0"/>
              <a:t>OPTIONS </a:t>
            </a:r>
            <a:r>
              <a:rPr lang="en-US" dirty="0"/>
              <a:t>request.</a:t>
            </a:r>
          </a:p>
        </p:txBody>
      </p:sp>
    </p:spTree>
    <p:extLst>
      <p:ext uri="{BB962C8B-B14F-4D97-AF65-F5344CB8AC3E}">
        <p14:creationId xmlns:p14="http://schemas.microsoft.com/office/powerpoint/2010/main" val="206185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Http GET</a:t>
            </a:r>
            <a:endParaRPr lang="en-US" b="0" dirty="0">
              <a:effectLst/>
            </a:endParaRPr>
          </a:p>
        </p:txBody>
      </p:sp>
      <p:sp>
        <p:nvSpPr>
          <p:cNvPr id="5" name="TextBox 4"/>
          <p:cNvSpPr txBox="1"/>
          <p:nvPr/>
        </p:nvSpPr>
        <p:spPr>
          <a:xfrm>
            <a:off x="523280" y="620688"/>
            <a:ext cx="8513216" cy="2862322"/>
          </a:xfrm>
          <a:prstGeom prst="rect">
            <a:avLst/>
          </a:prstGeom>
          <a:noFill/>
        </p:spPr>
        <p:txBody>
          <a:bodyPr wrap="square" rtlCol="0">
            <a:spAutoFit/>
          </a:bodyPr>
          <a:lstStyle/>
          <a:p>
            <a:pPr marL="285750" indent="-285750">
              <a:buFont typeface="Arial" charset="0"/>
              <a:buChar char="•"/>
            </a:pPr>
            <a:r>
              <a:rPr lang="en-US" dirty="0" smtClean="0"/>
              <a:t>To perform a GET request we simply call the get function on our http client. This returns an observable which for now we are just going to subscribe to and print the response to the console</a:t>
            </a:r>
          </a:p>
          <a:p>
            <a:pPr lvl="2"/>
            <a:r>
              <a:rPr lang="de-DE" dirty="0" err="1"/>
              <a:t>doGET</a:t>
            </a:r>
            <a:r>
              <a:rPr lang="de-DE" dirty="0"/>
              <a:t>() {</a:t>
            </a:r>
          </a:p>
          <a:p>
            <a:pPr lvl="2"/>
            <a:r>
              <a:rPr lang="de-DE" dirty="0"/>
              <a:t>  </a:t>
            </a:r>
            <a:r>
              <a:rPr lang="de-DE" dirty="0" err="1"/>
              <a:t>console.log</a:t>
            </a:r>
            <a:r>
              <a:rPr lang="de-DE" dirty="0"/>
              <a:t>("GET");</a:t>
            </a:r>
          </a:p>
          <a:p>
            <a:pPr lvl="2"/>
            <a:r>
              <a:rPr lang="de-DE" dirty="0"/>
              <a:t>  </a:t>
            </a:r>
            <a:r>
              <a:rPr lang="de-DE" b="1" dirty="0" err="1"/>
              <a:t>let</a:t>
            </a:r>
            <a:r>
              <a:rPr lang="de-DE" dirty="0"/>
              <a:t> </a:t>
            </a:r>
            <a:r>
              <a:rPr lang="de-DE" dirty="0" err="1"/>
              <a:t>url</a:t>
            </a:r>
            <a:r>
              <a:rPr lang="de-DE" dirty="0"/>
              <a:t> = `${</a:t>
            </a:r>
            <a:r>
              <a:rPr lang="de-DE" b="1" dirty="0" err="1"/>
              <a:t>this</a:t>
            </a:r>
            <a:r>
              <a:rPr lang="de-DE" dirty="0" err="1"/>
              <a:t>.apiRoot</a:t>
            </a:r>
            <a:r>
              <a:rPr lang="de-DE" dirty="0"/>
              <a:t>}/</a:t>
            </a:r>
            <a:r>
              <a:rPr lang="de-DE" dirty="0" err="1"/>
              <a:t>get</a:t>
            </a:r>
            <a:r>
              <a:rPr lang="de-DE" dirty="0"/>
              <a:t>`;</a:t>
            </a:r>
          </a:p>
          <a:p>
            <a:pPr lvl="2"/>
            <a:r>
              <a:rPr lang="de-DE" dirty="0"/>
              <a:t>  </a:t>
            </a:r>
            <a:r>
              <a:rPr lang="de-DE" b="1" dirty="0" err="1"/>
              <a:t>this</a:t>
            </a:r>
            <a:r>
              <a:rPr lang="de-DE" dirty="0" err="1"/>
              <a:t>.http.get</a:t>
            </a:r>
            <a:r>
              <a:rPr lang="de-DE" dirty="0"/>
              <a:t>(</a:t>
            </a:r>
            <a:r>
              <a:rPr lang="de-DE" dirty="0" err="1"/>
              <a:t>url</a:t>
            </a:r>
            <a:r>
              <a:rPr lang="de-DE" dirty="0"/>
              <a:t>).</a:t>
            </a:r>
            <a:r>
              <a:rPr lang="de-DE" dirty="0" err="1" smtClean="0"/>
              <a:t>subscribe</a:t>
            </a:r>
            <a:r>
              <a:rPr lang="de-DE" dirty="0" smtClean="0"/>
              <a:t>(</a:t>
            </a:r>
            <a:r>
              <a:rPr lang="de-DE" dirty="0" err="1" smtClean="0"/>
              <a:t>data</a:t>
            </a:r>
            <a:r>
              <a:rPr lang="de-DE" dirty="0" smtClean="0"/>
              <a:t>=&gt; </a:t>
            </a:r>
            <a:r>
              <a:rPr lang="de-DE" dirty="0" err="1" smtClean="0"/>
              <a:t>console.log</a:t>
            </a:r>
            <a:r>
              <a:rPr lang="de-DE" dirty="0" smtClean="0"/>
              <a:t>(</a:t>
            </a:r>
            <a:r>
              <a:rPr lang="de-DE" dirty="0" err="1" smtClean="0"/>
              <a:t>data</a:t>
            </a:r>
            <a:r>
              <a:rPr lang="de-DE" dirty="0" smtClean="0"/>
              <a:t>),//</a:t>
            </a:r>
            <a:r>
              <a:rPr lang="de-DE" dirty="0" err="1" smtClean="0"/>
              <a:t>success</a:t>
            </a:r>
            <a:r>
              <a:rPr lang="de-DE" dirty="0" smtClean="0"/>
              <a:t> </a:t>
            </a:r>
            <a:r>
              <a:rPr lang="de-DE" dirty="0" err="1" smtClean="0"/>
              <a:t>path</a:t>
            </a:r>
            <a:endParaRPr lang="de-DE" dirty="0" smtClean="0"/>
          </a:p>
          <a:p>
            <a:pPr lvl="2"/>
            <a:r>
              <a:rPr lang="de-DE" dirty="0" err="1"/>
              <a:t>error</a:t>
            </a:r>
            <a:r>
              <a:rPr lang="de-DE" dirty="0"/>
              <a:t> =&gt; </a:t>
            </a:r>
            <a:r>
              <a:rPr lang="de-DE" dirty="0" err="1"/>
              <a:t>this.error</a:t>
            </a:r>
            <a:r>
              <a:rPr lang="de-DE" dirty="0"/>
              <a:t> = </a:t>
            </a:r>
            <a:r>
              <a:rPr lang="de-DE" dirty="0" err="1"/>
              <a:t>error</a:t>
            </a:r>
            <a:r>
              <a:rPr lang="de-DE" dirty="0"/>
              <a:t> // </a:t>
            </a:r>
            <a:r>
              <a:rPr lang="de-DE" dirty="0" err="1"/>
              <a:t>error</a:t>
            </a:r>
            <a:r>
              <a:rPr lang="de-DE" dirty="0"/>
              <a:t> </a:t>
            </a:r>
            <a:r>
              <a:rPr lang="de-DE" dirty="0" err="1"/>
              <a:t>path</a:t>
            </a:r>
            <a:endParaRPr lang="de-DE" dirty="0"/>
          </a:p>
          <a:p>
            <a:pPr lvl="2"/>
            <a:r>
              <a:rPr lang="de-DE" dirty="0" smtClean="0"/>
              <a:t>); </a:t>
            </a:r>
            <a:endParaRPr lang="de-DE" dirty="0"/>
          </a:p>
          <a:p>
            <a:pPr lvl="2"/>
            <a:r>
              <a:rPr lang="de-DE" dirty="0" smtClean="0"/>
              <a:t>}</a:t>
            </a:r>
          </a:p>
        </p:txBody>
      </p:sp>
      <p:sp>
        <p:nvSpPr>
          <p:cNvPr id="2" name="Rectangle 1"/>
          <p:cNvSpPr/>
          <p:nvPr/>
        </p:nvSpPr>
        <p:spPr>
          <a:xfrm>
            <a:off x="2267744" y="4437112"/>
            <a:ext cx="4073551" cy="369332"/>
          </a:xfrm>
          <a:prstGeom prst="rect">
            <a:avLst/>
          </a:prstGeom>
        </p:spPr>
        <p:txBody>
          <a:bodyPr wrap="none">
            <a:spAutoFit/>
          </a:bodyPr>
          <a:lstStyle/>
          <a:p>
            <a:r>
              <a:rPr lang="en-US" dirty="0">
                <a:solidFill>
                  <a:srgbClr val="0000FF"/>
                </a:solidFill>
                <a:latin typeface="Droid Sans Mono" charset="0"/>
              </a:rPr>
              <a:t>return</a:t>
            </a:r>
            <a:r>
              <a:rPr lang="en-US" dirty="0">
                <a:solidFill>
                  <a:srgbClr val="000000"/>
                </a:solidFill>
                <a:latin typeface="Droid Sans Mono" charset="0"/>
              </a:rPr>
              <a:t> </a:t>
            </a:r>
            <a:r>
              <a:rPr lang="en-US" dirty="0" err="1" smtClean="0">
                <a:solidFill>
                  <a:srgbClr val="0000FF"/>
                </a:solidFill>
                <a:latin typeface="Droid Sans Mono" charset="0"/>
              </a:rPr>
              <a:t>this</a:t>
            </a:r>
            <a:r>
              <a:rPr lang="en-US" dirty="0" err="1" smtClean="0">
                <a:solidFill>
                  <a:srgbClr val="666600"/>
                </a:solidFill>
                <a:latin typeface="Droid Sans Mono" charset="0"/>
              </a:rPr>
              <a:t>.</a:t>
            </a:r>
            <a:r>
              <a:rPr lang="en-US" dirty="0" err="1" smtClean="0">
                <a:solidFill>
                  <a:srgbClr val="000000"/>
                </a:solidFill>
                <a:latin typeface="Droid Sans Mono" charset="0"/>
              </a:rPr>
              <a:t>http</a:t>
            </a:r>
            <a:r>
              <a:rPr lang="en-US" dirty="0" err="1" smtClean="0">
                <a:solidFill>
                  <a:srgbClr val="666600"/>
                </a:solidFill>
                <a:latin typeface="Droid Sans Mono" charset="0"/>
              </a:rPr>
              <a:t>.</a:t>
            </a:r>
            <a:r>
              <a:rPr lang="en-US" dirty="0" err="1" smtClean="0">
                <a:solidFill>
                  <a:srgbClr val="0000FF"/>
                </a:solidFill>
                <a:latin typeface="Droid Sans Mono" charset="0"/>
              </a:rPr>
              <a:t>get</a:t>
            </a:r>
            <a:r>
              <a:rPr lang="en-US" dirty="0" smtClean="0">
                <a:solidFill>
                  <a:srgbClr val="666600"/>
                </a:solidFill>
                <a:latin typeface="Droid Sans Mono" charset="0"/>
              </a:rPr>
              <a:t>&lt;</a:t>
            </a:r>
            <a:r>
              <a:rPr lang="en-US" dirty="0" smtClean="0">
                <a:solidFill>
                  <a:srgbClr val="FF0000"/>
                </a:solidFill>
                <a:latin typeface="Droid Sans Mono" charset="0"/>
              </a:rPr>
              <a:t>Blog</a:t>
            </a:r>
            <a:r>
              <a:rPr lang="en-US" dirty="0" smtClean="0">
                <a:solidFill>
                  <a:srgbClr val="666600"/>
                </a:solidFill>
                <a:latin typeface="Droid Sans Mono" charset="0"/>
              </a:rPr>
              <a:t>&gt;(</a:t>
            </a:r>
            <a:r>
              <a:rPr lang="en-US" dirty="0" err="1">
                <a:solidFill>
                  <a:srgbClr val="0000FF"/>
                </a:solidFill>
                <a:latin typeface="Droid Sans Mono" charset="0"/>
              </a:rPr>
              <a:t>this</a:t>
            </a:r>
            <a:r>
              <a:rPr lang="en-US" dirty="0" err="1">
                <a:solidFill>
                  <a:srgbClr val="666600"/>
                </a:solidFill>
                <a:latin typeface="Droid Sans Mono" charset="0"/>
              </a:rPr>
              <a:t>.</a:t>
            </a:r>
            <a:r>
              <a:rPr lang="en-US" dirty="0" err="1">
                <a:solidFill>
                  <a:srgbClr val="000000"/>
                </a:solidFill>
                <a:latin typeface="Droid Sans Mono" charset="0"/>
              </a:rPr>
              <a:t>configUrl</a:t>
            </a:r>
            <a:r>
              <a:rPr lang="en-US" dirty="0">
                <a:solidFill>
                  <a:srgbClr val="666600"/>
                </a:solidFill>
                <a:latin typeface="Droid Sans Mono" charset="0"/>
              </a:rPr>
              <a:t>);</a:t>
            </a:r>
            <a:endParaRPr lang="en-US" dirty="0"/>
          </a:p>
        </p:txBody>
      </p:sp>
    </p:spTree>
    <p:extLst>
      <p:ext uri="{BB962C8B-B14F-4D97-AF65-F5344CB8AC3E}">
        <p14:creationId xmlns:p14="http://schemas.microsoft.com/office/powerpoint/2010/main" val="185903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Http DELETE</a:t>
            </a:r>
            <a:endParaRPr lang="en-US" b="0" dirty="0">
              <a:effectLst/>
            </a:endParaRPr>
          </a:p>
        </p:txBody>
      </p:sp>
      <p:sp>
        <p:nvSpPr>
          <p:cNvPr id="5" name="TextBox 4"/>
          <p:cNvSpPr txBox="1"/>
          <p:nvPr/>
        </p:nvSpPr>
        <p:spPr>
          <a:xfrm>
            <a:off x="523280" y="620688"/>
            <a:ext cx="8513216" cy="2585323"/>
          </a:xfrm>
          <a:prstGeom prst="rect">
            <a:avLst/>
          </a:prstGeom>
          <a:noFill/>
        </p:spPr>
        <p:txBody>
          <a:bodyPr wrap="square" rtlCol="0">
            <a:spAutoFit/>
          </a:bodyPr>
          <a:lstStyle/>
          <a:p>
            <a:pPr marL="285750" indent="-285750">
              <a:buFont typeface="Arial" charset="0"/>
              <a:buChar char="•"/>
            </a:pPr>
            <a:r>
              <a:rPr lang="en-US" dirty="0"/>
              <a:t>To perform a DELETE request we just call the delete function. </a:t>
            </a:r>
            <a:r>
              <a:rPr lang="en-US" dirty="0" smtClean="0"/>
              <a:t>T</a:t>
            </a:r>
          </a:p>
          <a:p>
            <a:pPr marL="285750" indent="-285750">
              <a:buFont typeface="Arial" charset="0"/>
              <a:buChar char="•"/>
            </a:pPr>
            <a:r>
              <a:rPr lang="en-US" dirty="0" smtClean="0"/>
              <a:t>he</a:t>
            </a:r>
            <a:r>
              <a:rPr lang="en-US" dirty="0"/>
              <a:t> format of the function is exactly the same as the get </a:t>
            </a:r>
            <a:r>
              <a:rPr lang="en-US" dirty="0" smtClean="0"/>
              <a:t>function, </a:t>
            </a:r>
            <a:r>
              <a:rPr lang="en-US" dirty="0"/>
              <a:t>we can even pass in query </a:t>
            </a:r>
            <a:r>
              <a:rPr lang="en-US" dirty="0" err="1" smtClean="0"/>
              <a:t>params</a:t>
            </a:r>
            <a:endParaRPr lang="en-US" dirty="0" smtClean="0"/>
          </a:p>
          <a:p>
            <a:pPr marL="285750" indent="-285750">
              <a:buFont typeface="Arial" charset="0"/>
              <a:buChar char="•"/>
            </a:pPr>
            <a:endParaRPr lang="en-US" dirty="0"/>
          </a:p>
          <a:p>
            <a:pPr lvl="2"/>
            <a:r>
              <a:rPr lang="en-US" dirty="0" err="1" smtClean="0"/>
              <a:t>doDELETE</a:t>
            </a:r>
            <a:r>
              <a:rPr lang="en-US" dirty="0"/>
              <a:t>() {</a:t>
            </a:r>
          </a:p>
          <a:p>
            <a:pPr lvl="2"/>
            <a:r>
              <a:rPr lang="en-US" dirty="0"/>
              <a:t>  </a:t>
            </a:r>
            <a:r>
              <a:rPr lang="en-US" dirty="0" err="1"/>
              <a:t>console.log</a:t>
            </a:r>
            <a:r>
              <a:rPr lang="en-US" dirty="0"/>
              <a:t>("DELETE");</a:t>
            </a:r>
          </a:p>
          <a:p>
            <a:pPr lvl="2"/>
            <a:r>
              <a:rPr lang="en-US" dirty="0"/>
              <a:t>  let </a:t>
            </a:r>
            <a:r>
              <a:rPr lang="en-US" dirty="0" err="1"/>
              <a:t>url</a:t>
            </a:r>
            <a:r>
              <a:rPr lang="en-US" dirty="0"/>
              <a:t> = `${</a:t>
            </a:r>
            <a:r>
              <a:rPr lang="en-US" dirty="0" err="1"/>
              <a:t>this.apiRoot</a:t>
            </a:r>
            <a:r>
              <a:rPr lang="en-US" dirty="0"/>
              <a:t>}/delete`;</a:t>
            </a:r>
          </a:p>
          <a:p>
            <a:pPr lvl="2"/>
            <a:r>
              <a:rPr lang="en-US" dirty="0" err="1" smtClean="0"/>
              <a:t>this.http.delete</a:t>
            </a:r>
            <a:r>
              <a:rPr lang="en-US" dirty="0" smtClean="0"/>
              <a:t>(</a:t>
            </a:r>
            <a:r>
              <a:rPr lang="en-US" dirty="0" err="1" smtClean="0"/>
              <a:t>url</a:t>
            </a:r>
            <a:r>
              <a:rPr lang="en-US" dirty="0" smtClean="0"/>
              <a:t>).subscribe(res </a:t>
            </a:r>
            <a:r>
              <a:rPr lang="en-US" dirty="0"/>
              <a:t>=&gt; </a:t>
            </a:r>
            <a:r>
              <a:rPr lang="en-US" dirty="0" err="1" smtClean="0"/>
              <a:t>console.log</a:t>
            </a:r>
            <a:r>
              <a:rPr lang="en-US" dirty="0" smtClean="0"/>
              <a:t>(res));</a:t>
            </a:r>
            <a:endParaRPr lang="en-US" dirty="0"/>
          </a:p>
          <a:p>
            <a:pPr lvl="2"/>
            <a:r>
              <a:rPr lang="en-US" dirty="0"/>
              <a:t>}</a:t>
            </a:r>
          </a:p>
        </p:txBody>
      </p:sp>
    </p:spTree>
    <p:extLst>
      <p:ext uri="{BB962C8B-B14F-4D97-AF65-F5344CB8AC3E}">
        <p14:creationId xmlns:p14="http://schemas.microsoft.com/office/powerpoint/2010/main" val="203093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Http POST</a:t>
            </a:r>
            <a:endParaRPr lang="en-US" b="0" dirty="0">
              <a:effectLst/>
            </a:endParaRPr>
          </a:p>
        </p:txBody>
      </p:sp>
      <p:sp>
        <p:nvSpPr>
          <p:cNvPr id="5" name="TextBox 4"/>
          <p:cNvSpPr txBox="1"/>
          <p:nvPr/>
        </p:nvSpPr>
        <p:spPr>
          <a:xfrm>
            <a:off x="523280" y="854710"/>
            <a:ext cx="8513216" cy="7848302"/>
          </a:xfrm>
          <a:prstGeom prst="rect">
            <a:avLst/>
          </a:prstGeom>
          <a:noFill/>
        </p:spPr>
        <p:txBody>
          <a:bodyPr wrap="square" rtlCol="0">
            <a:spAutoFit/>
          </a:bodyPr>
          <a:lstStyle/>
          <a:p>
            <a:pPr marL="285750" indent="-285750">
              <a:buFont typeface="Arial" charset="0"/>
              <a:buChar char="•"/>
            </a:pPr>
            <a:r>
              <a:rPr lang="en-US" dirty="0"/>
              <a:t>To perform a POST request we call the post function</a:t>
            </a:r>
            <a:r>
              <a:rPr lang="en-US" dirty="0" smtClean="0"/>
              <a:t>.</a:t>
            </a:r>
          </a:p>
          <a:p>
            <a:pPr marL="285750" indent="-285750">
              <a:buFont typeface="Arial" charset="0"/>
              <a:buChar char="•"/>
            </a:pPr>
            <a:r>
              <a:rPr lang="en-US" dirty="0" smtClean="0"/>
              <a:t>The format of the post function is similar to get but when we do a POST request we usually want to pass in data as well.</a:t>
            </a:r>
          </a:p>
          <a:p>
            <a:pPr marL="285750" indent="-285750">
              <a:buFont typeface="Arial" charset="0"/>
              <a:buChar char="•"/>
            </a:pPr>
            <a:r>
              <a:rPr lang="en-US" dirty="0" smtClean="0"/>
              <a:t>So the second parameter to post is not a set of query parameters but instead an object which will be passed as the payload for the request, like so:</a:t>
            </a:r>
          </a:p>
          <a:p>
            <a:pPr lvl="2"/>
            <a:r>
              <a:rPr lang="en-US" dirty="0" err="1" smtClean="0"/>
              <a:t>doPOST</a:t>
            </a:r>
            <a:r>
              <a:rPr lang="en-US" dirty="0" smtClean="0"/>
              <a:t>() {</a:t>
            </a:r>
          </a:p>
          <a:p>
            <a:pPr lvl="2"/>
            <a:r>
              <a:rPr lang="en-US" dirty="0" smtClean="0"/>
              <a:t>  </a:t>
            </a:r>
            <a:r>
              <a:rPr lang="en-US" dirty="0" err="1" smtClean="0"/>
              <a:t>console.log</a:t>
            </a:r>
            <a:r>
              <a:rPr lang="en-US" dirty="0" smtClean="0"/>
              <a:t>("POST");</a:t>
            </a:r>
          </a:p>
          <a:p>
            <a:pPr lvl="2"/>
            <a:r>
              <a:rPr lang="en-US" dirty="0" smtClean="0"/>
              <a:t>  </a:t>
            </a:r>
            <a:r>
              <a:rPr lang="en-US" dirty="0"/>
              <a:t>let </a:t>
            </a:r>
            <a:r>
              <a:rPr lang="en-US" dirty="0" err="1"/>
              <a:t>url</a:t>
            </a:r>
            <a:r>
              <a:rPr lang="en-US" dirty="0"/>
              <a:t> = `${</a:t>
            </a:r>
            <a:r>
              <a:rPr lang="en-US" dirty="0" err="1"/>
              <a:t>this.apiRoot</a:t>
            </a:r>
            <a:r>
              <a:rPr lang="en-US" dirty="0"/>
              <a:t>}/post`;</a:t>
            </a:r>
          </a:p>
          <a:p>
            <a:pPr lvl="2"/>
            <a:r>
              <a:rPr lang="en-US" dirty="0" err="1"/>
              <a:t>this.http.post</a:t>
            </a:r>
            <a:r>
              <a:rPr lang="en-US" dirty="0"/>
              <a:t>(</a:t>
            </a:r>
            <a:r>
              <a:rPr lang="en-US" dirty="0" err="1"/>
              <a:t>url</a:t>
            </a:r>
            <a:r>
              <a:rPr lang="en-US" dirty="0"/>
              <a:t>,'hello').subscribe((data)=&gt;</a:t>
            </a:r>
            <a:r>
              <a:rPr lang="en-US" dirty="0" err="1"/>
              <a:t>console.log</a:t>
            </a:r>
            <a:r>
              <a:rPr lang="en-US" dirty="0"/>
              <a:t>(data))</a:t>
            </a:r>
          </a:p>
          <a:p>
            <a:pPr lvl="2"/>
            <a:r>
              <a:rPr lang="en-US" dirty="0" smtClean="0"/>
              <a:t>}</a:t>
            </a:r>
          </a:p>
          <a:p>
            <a:pPr lvl="2"/>
            <a:endParaRPr lang="en-US" dirty="0"/>
          </a:p>
          <a:p>
            <a:r>
              <a:rPr lang="en-US" dirty="0" err="1"/>
              <a:t>const</a:t>
            </a:r>
            <a:r>
              <a:rPr lang="en-US" dirty="0"/>
              <a:t> </a:t>
            </a:r>
            <a:r>
              <a:rPr lang="en-US" dirty="0" err="1"/>
              <a:t>httpOptions</a:t>
            </a:r>
            <a:r>
              <a:rPr lang="en-US" dirty="0"/>
              <a:t> = {</a:t>
            </a:r>
          </a:p>
          <a:p>
            <a:r>
              <a:rPr lang="en-US" dirty="0"/>
              <a:t>headers: new </a:t>
            </a:r>
            <a:r>
              <a:rPr lang="en-US" dirty="0" err="1"/>
              <a:t>HttpHeaders</a:t>
            </a:r>
            <a:r>
              <a:rPr lang="en-US" dirty="0"/>
              <a:t>({</a:t>
            </a:r>
          </a:p>
          <a:p>
            <a:r>
              <a:rPr lang="en-US" dirty="0"/>
              <a:t>'Content-Type': 'application/</a:t>
            </a:r>
            <a:r>
              <a:rPr lang="en-US" dirty="0" err="1"/>
              <a:t>json</a:t>
            </a:r>
            <a:r>
              <a:rPr lang="en-US" dirty="0"/>
              <a:t>'</a:t>
            </a:r>
          </a:p>
          <a:p>
            <a:r>
              <a:rPr lang="en-US" dirty="0"/>
              <a:t>})</a:t>
            </a:r>
          </a:p>
          <a:p>
            <a:r>
              <a:rPr lang="en-US" dirty="0"/>
              <a:t>};</a:t>
            </a:r>
          </a:p>
          <a:p>
            <a:r>
              <a:rPr lang="en-US" dirty="0" err="1"/>
              <a:t>const</a:t>
            </a:r>
            <a:r>
              <a:rPr lang="en-US" dirty="0"/>
              <a:t> headers = new </a:t>
            </a:r>
            <a:r>
              <a:rPr lang="en-US" dirty="0" err="1"/>
              <a:t>HttpHeaders</a:t>
            </a:r>
            <a:r>
              <a:rPr lang="en-US" dirty="0"/>
              <a:t>().set('</a:t>
            </a:r>
            <a:r>
              <a:rPr lang="en-US" dirty="0" err="1"/>
              <a:t>ContentType</a:t>
            </a:r>
            <a:r>
              <a:rPr lang="en-US" dirty="0"/>
              <a:t>','application/</a:t>
            </a:r>
            <a:r>
              <a:rPr lang="en-US" dirty="0" err="1"/>
              <a:t>json</a:t>
            </a:r>
            <a:r>
              <a:rPr lang="en-US" dirty="0"/>
              <a:t>');</a:t>
            </a:r>
          </a:p>
          <a:p>
            <a:r>
              <a:rPr lang="en-US" dirty="0" err="1"/>
              <a:t>this.httpService.post</a:t>
            </a:r>
            <a:r>
              <a:rPr lang="en-US" dirty="0"/>
              <a:t>(</a:t>
            </a:r>
            <a:r>
              <a:rPr lang="en-US" dirty="0" err="1"/>
              <a:t>this.url</a:t>
            </a:r>
            <a:r>
              <a:rPr lang="en-US" dirty="0" smtClean="0"/>
              <a:t>,(Blog),{</a:t>
            </a:r>
            <a:r>
              <a:rPr lang="en-US" dirty="0"/>
              <a:t>headers,</a:t>
            </a:r>
            <a:r>
              <a:rPr lang="en-US" dirty="0" err="1"/>
              <a:t>responseType</a:t>
            </a:r>
            <a:r>
              <a:rPr lang="en-US" dirty="0"/>
              <a:t>:'text'}).</a:t>
            </a:r>
          </a:p>
          <a:p>
            <a:r>
              <a:rPr lang="en-US" dirty="0"/>
              <a:t>subscribe((data)=&gt;{</a:t>
            </a:r>
          </a:p>
          <a:p>
            <a:r>
              <a:rPr lang="en-US" dirty="0" err="1"/>
              <a:t>console.log</a:t>
            </a:r>
            <a:r>
              <a:rPr lang="en-US" dirty="0"/>
              <a:t>("data returned");</a:t>
            </a:r>
          </a:p>
          <a:p>
            <a:r>
              <a:rPr lang="en-US" dirty="0" err="1"/>
              <a:t>console.log</a:t>
            </a:r>
            <a:r>
              <a:rPr lang="en-US" dirty="0"/>
              <a:t>(data)</a:t>
            </a:r>
          </a:p>
          <a:p>
            <a:r>
              <a:rPr lang="en-US" dirty="0"/>
              <a:t>},</a:t>
            </a:r>
          </a:p>
          <a:p>
            <a:r>
              <a:rPr lang="en-US" dirty="0"/>
              <a:t>(err)=&gt;{</a:t>
            </a:r>
          </a:p>
          <a:p>
            <a:r>
              <a:rPr lang="en-US" dirty="0" err="1"/>
              <a:t>console.log</a:t>
            </a:r>
            <a:r>
              <a:rPr lang="en-US" dirty="0"/>
              <a:t>("error")</a:t>
            </a:r>
          </a:p>
          <a:p>
            <a:r>
              <a:rPr lang="en-US" dirty="0" err="1"/>
              <a:t>console.log</a:t>
            </a:r>
            <a:r>
              <a:rPr lang="en-US" dirty="0"/>
              <a:t>(err);</a:t>
            </a:r>
          </a:p>
          <a:p>
            <a:r>
              <a:rPr lang="en-US" dirty="0"/>
              <a:t>}</a:t>
            </a:r>
          </a:p>
          <a:p>
            <a:r>
              <a:rPr lang="en-US" dirty="0"/>
              <a:t>);</a:t>
            </a:r>
          </a:p>
          <a:p>
            <a:pPr lvl="2"/>
            <a:endParaRPr lang="en-US" dirty="0" smtClean="0"/>
          </a:p>
        </p:txBody>
      </p:sp>
    </p:spTree>
    <p:extLst>
      <p:ext uri="{BB962C8B-B14F-4D97-AF65-F5344CB8AC3E}">
        <p14:creationId xmlns:p14="http://schemas.microsoft.com/office/powerpoint/2010/main" val="158632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44624"/>
            <a:ext cx="7258000" cy="706090"/>
          </a:xfrm>
        </p:spPr>
        <p:txBody>
          <a:bodyPr/>
          <a:lstStyle/>
          <a:p>
            <a:r>
              <a:rPr lang="en-US" b="0" dirty="0" smtClean="0">
                <a:effectLst/>
              </a:rPr>
              <a:t>Http PUT</a:t>
            </a:r>
            <a:endParaRPr lang="en-US" b="0" dirty="0">
              <a:effectLst/>
            </a:endParaRPr>
          </a:p>
        </p:txBody>
      </p:sp>
      <p:sp>
        <p:nvSpPr>
          <p:cNvPr id="5" name="TextBox 4"/>
          <p:cNvSpPr txBox="1"/>
          <p:nvPr/>
        </p:nvSpPr>
        <p:spPr>
          <a:xfrm>
            <a:off x="523280" y="620688"/>
            <a:ext cx="8513216" cy="2031325"/>
          </a:xfrm>
          <a:prstGeom prst="rect">
            <a:avLst/>
          </a:prstGeom>
          <a:noFill/>
        </p:spPr>
        <p:txBody>
          <a:bodyPr wrap="square" rtlCol="0">
            <a:spAutoFit/>
          </a:bodyPr>
          <a:lstStyle/>
          <a:p>
            <a:pPr marL="285750" indent="-285750">
              <a:buFont typeface="Arial" charset="0"/>
              <a:buChar char="•"/>
            </a:pPr>
            <a:r>
              <a:rPr lang="en-US" dirty="0"/>
              <a:t>To perform a PUT request we just call the put function. </a:t>
            </a:r>
            <a:endParaRPr lang="en-US" dirty="0" smtClean="0"/>
          </a:p>
          <a:p>
            <a:pPr marL="285750" indent="-285750">
              <a:buFont typeface="Arial" charset="0"/>
              <a:buChar char="•"/>
            </a:pPr>
            <a:r>
              <a:rPr lang="en-US" dirty="0" smtClean="0"/>
              <a:t>It </a:t>
            </a:r>
            <a:r>
              <a:rPr lang="en-US" dirty="0"/>
              <a:t>works in exactly the same </a:t>
            </a:r>
            <a:r>
              <a:rPr lang="en-US" dirty="0" smtClean="0"/>
              <a:t>way </a:t>
            </a:r>
            <a:r>
              <a:rPr lang="en-US" dirty="0"/>
              <a:t>as the post function above:</a:t>
            </a:r>
          </a:p>
          <a:p>
            <a:pPr marL="285750" indent="-285750">
              <a:buFont typeface="Arial" charset="0"/>
              <a:buChar char="•"/>
            </a:pPr>
            <a:endParaRPr lang="en-US" dirty="0"/>
          </a:p>
          <a:p>
            <a:pPr lvl="2"/>
            <a:r>
              <a:rPr lang="en-US" dirty="0" err="1" smtClean="0"/>
              <a:t>doPUT</a:t>
            </a:r>
            <a:r>
              <a:rPr lang="en-US" dirty="0"/>
              <a:t>() {</a:t>
            </a:r>
          </a:p>
          <a:p>
            <a:pPr lvl="2"/>
            <a:r>
              <a:rPr lang="en-US" dirty="0"/>
              <a:t>  </a:t>
            </a:r>
            <a:r>
              <a:rPr lang="en-US" dirty="0" err="1"/>
              <a:t>console.log</a:t>
            </a:r>
            <a:r>
              <a:rPr lang="en-US" dirty="0"/>
              <a:t>("PUT");</a:t>
            </a:r>
          </a:p>
          <a:p>
            <a:pPr lvl="2"/>
            <a:r>
              <a:rPr lang="en-US" dirty="0" err="1" smtClean="0"/>
              <a:t>this.http.put</a:t>
            </a:r>
            <a:r>
              <a:rPr lang="en-US" dirty="0" smtClean="0"/>
              <a:t>(</a:t>
            </a:r>
            <a:r>
              <a:rPr lang="en-US" dirty="0" err="1" smtClean="0"/>
              <a:t>url</a:t>
            </a:r>
            <a:r>
              <a:rPr lang="en-US" dirty="0"/>
              <a:t>, {</a:t>
            </a:r>
            <a:r>
              <a:rPr lang="en-US" dirty="0" err="1"/>
              <a:t>moo:"foo",goo:"</a:t>
            </a:r>
            <a:r>
              <a:rPr lang="en-US" dirty="0" err="1" smtClean="0"/>
              <a:t>loo</a:t>
            </a:r>
            <a:r>
              <a:rPr lang="en-US" dirty="0" smtClean="0"/>
              <a:t>”}).</a:t>
            </a:r>
            <a:r>
              <a:rPr lang="en-US" dirty="0"/>
              <a:t>subscribe(res =&gt; </a:t>
            </a:r>
            <a:r>
              <a:rPr lang="en-US" dirty="0" err="1" smtClean="0"/>
              <a:t>console.log</a:t>
            </a:r>
            <a:r>
              <a:rPr lang="en-US" dirty="0" smtClean="0"/>
              <a:t>(res));</a:t>
            </a:r>
            <a:endParaRPr lang="en-US" dirty="0"/>
          </a:p>
          <a:p>
            <a:pPr lvl="2"/>
            <a:r>
              <a:rPr lang="en-US" dirty="0"/>
              <a:t>}</a:t>
            </a:r>
          </a:p>
        </p:txBody>
      </p:sp>
    </p:spTree>
    <p:extLst>
      <p:ext uri="{BB962C8B-B14F-4D97-AF65-F5344CB8AC3E}">
        <p14:creationId xmlns:p14="http://schemas.microsoft.com/office/powerpoint/2010/main" val="202727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 ?</a:t>
            </a:r>
            <a:endParaRPr lang="en-IN" dirty="0"/>
          </a:p>
        </p:txBody>
      </p:sp>
      <p:pic>
        <p:nvPicPr>
          <p:cNvPr id="1026" name="Picture 2" descr="C:\Users\anurags\Desktop\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02" y="1516063"/>
            <a:ext cx="3958998" cy="394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74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860" y="3162300"/>
            <a:ext cx="3914280" cy="533400"/>
          </a:xfrm>
        </p:spPr>
        <p:txBody>
          <a:bodyPr/>
          <a:lstStyle/>
          <a:p>
            <a:r>
              <a:rPr lang="en-US" dirty="0" smtClean="0"/>
              <a:t>Thank you !</a:t>
            </a:r>
            <a:br>
              <a:rPr lang="en-US" dirty="0" smtClean="0"/>
            </a:br>
            <a:r>
              <a:rPr lang="en-US"/>
              <a:t/>
            </a:r>
            <a:br>
              <a:rPr lang="en-US"/>
            </a:br>
            <a:endParaRPr lang="en-IN" dirty="0"/>
          </a:p>
        </p:txBody>
      </p:sp>
    </p:spTree>
    <p:extLst>
      <p:ext uri="{BB962C8B-B14F-4D97-AF65-F5344CB8AC3E}">
        <p14:creationId xmlns:p14="http://schemas.microsoft.com/office/powerpoint/2010/main" val="114619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smtClean="0"/>
              <a:t>Example 1</a:t>
            </a:r>
            <a:endParaRPr lang="en-US" dirty="0"/>
          </a:p>
        </p:txBody>
      </p:sp>
      <p:sp>
        <p:nvSpPr>
          <p:cNvPr id="4" name="Rectangle 3"/>
          <p:cNvSpPr/>
          <p:nvPr/>
        </p:nvSpPr>
        <p:spPr>
          <a:xfrm>
            <a:off x="251520" y="980728"/>
            <a:ext cx="4104456" cy="5632311"/>
          </a:xfrm>
          <a:prstGeom prst="rect">
            <a:avLst/>
          </a:prstGeom>
          <a:ln>
            <a:solidFill>
              <a:schemeClr val="accent1"/>
            </a:solidFill>
          </a:ln>
        </p:spPr>
        <p:txBody>
          <a:bodyPr wrap="square">
            <a:spAutoFit/>
          </a:bodyPr>
          <a:lstStyle/>
          <a:p>
            <a:r>
              <a:rPr lang="en-US" b="1" dirty="0"/>
              <a:t>class</a:t>
            </a:r>
            <a:r>
              <a:rPr lang="en-US" dirty="0"/>
              <a:t> </a:t>
            </a:r>
            <a:r>
              <a:rPr lang="en-US" dirty="0" err="1"/>
              <a:t>MailChimpService</a:t>
            </a:r>
            <a:r>
              <a:rPr lang="en-US" dirty="0"/>
              <a:t> </a:t>
            </a:r>
            <a:r>
              <a:rPr lang="en-US" b="1" dirty="0"/>
              <a:t>extends</a:t>
            </a:r>
            <a:r>
              <a:rPr lang="en-US" dirty="0"/>
              <a:t> </a:t>
            </a:r>
            <a:r>
              <a:rPr lang="en-US" dirty="0" err="1"/>
              <a:t>EmailService</a:t>
            </a:r>
            <a:r>
              <a:rPr lang="en-US" dirty="0"/>
              <a:t> { }</a:t>
            </a:r>
          </a:p>
          <a:p>
            <a:endParaRPr lang="en-US" dirty="0"/>
          </a:p>
          <a:p>
            <a:r>
              <a:rPr lang="en-US" b="1" dirty="0"/>
              <a:t>class</a:t>
            </a:r>
            <a:r>
              <a:rPr lang="en-US" dirty="0"/>
              <a:t> </a:t>
            </a:r>
            <a:r>
              <a:rPr lang="en-US" dirty="0" err="1"/>
              <a:t>EmailSender</a:t>
            </a:r>
            <a:r>
              <a:rPr lang="en-US" dirty="0"/>
              <a:t> {</a:t>
            </a:r>
          </a:p>
          <a:p>
            <a:r>
              <a:rPr lang="en-US" dirty="0"/>
              <a:t>  </a:t>
            </a:r>
            <a:r>
              <a:rPr lang="en-US" dirty="0" err="1"/>
              <a:t>emailService</a:t>
            </a:r>
            <a:r>
              <a:rPr lang="en-US" dirty="0"/>
              <a:t>: </a:t>
            </a:r>
            <a:r>
              <a:rPr lang="en-US" dirty="0" err="1"/>
              <a:t>EmailService</a:t>
            </a:r>
            <a:r>
              <a:rPr lang="en-US" dirty="0"/>
              <a:t>;</a:t>
            </a:r>
          </a:p>
          <a:p>
            <a:endParaRPr lang="en-US" dirty="0"/>
          </a:p>
          <a:p>
            <a:r>
              <a:rPr lang="en-US" dirty="0"/>
              <a:t>  </a:t>
            </a:r>
            <a:r>
              <a:rPr lang="en-US" b="1" dirty="0"/>
              <a:t>constructor</a:t>
            </a:r>
            <a:r>
              <a:rPr lang="en-US" dirty="0"/>
              <a:t>() {</a:t>
            </a:r>
          </a:p>
          <a:p>
            <a:r>
              <a:rPr lang="en-US" dirty="0"/>
              <a:t>    </a:t>
            </a:r>
            <a:r>
              <a:rPr lang="en-US" b="1" dirty="0" err="1"/>
              <a:t>this</a:t>
            </a:r>
            <a:r>
              <a:rPr lang="en-US" dirty="0" err="1"/>
              <a:t>.emailService</a:t>
            </a:r>
            <a:r>
              <a:rPr lang="en-US" dirty="0"/>
              <a:t> = </a:t>
            </a:r>
            <a:r>
              <a:rPr lang="en-US" b="1" dirty="0"/>
              <a:t>new</a:t>
            </a:r>
            <a:r>
              <a:rPr lang="en-US" dirty="0"/>
              <a:t> </a:t>
            </a:r>
            <a:r>
              <a:rPr lang="en-US" dirty="0" err="1"/>
              <a:t>MailChimpService</a:t>
            </a:r>
            <a:r>
              <a:rPr lang="en-US" dirty="0"/>
              <a:t>("APIKEY12345678910");</a:t>
            </a:r>
          </a:p>
          <a:p>
            <a:r>
              <a:rPr lang="de-DE" dirty="0"/>
              <a:t>  }</a:t>
            </a:r>
          </a:p>
          <a:p>
            <a:endParaRPr lang="de-DE" dirty="0"/>
          </a:p>
          <a:p>
            <a:r>
              <a:rPr lang="de-DE" dirty="0"/>
              <a:t>  </a:t>
            </a:r>
            <a:r>
              <a:rPr lang="de-DE" dirty="0" err="1"/>
              <a:t>sendEmail</a:t>
            </a:r>
            <a:r>
              <a:rPr lang="de-DE" dirty="0"/>
              <a:t>(mail: Mail) {</a:t>
            </a:r>
          </a:p>
          <a:p>
            <a:r>
              <a:rPr lang="de-DE" dirty="0"/>
              <a:t>    </a:t>
            </a:r>
            <a:r>
              <a:rPr lang="de-DE" b="1" dirty="0" err="1"/>
              <a:t>this</a:t>
            </a:r>
            <a:r>
              <a:rPr lang="de-DE" dirty="0" err="1"/>
              <a:t>.emailService.sendEmail</a:t>
            </a:r>
            <a:r>
              <a:rPr lang="de-DE" dirty="0"/>
              <a:t>(mail);</a:t>
            </a:r>
          </a:p>
          <a:p>
            <a:r>
              <a:rPr lang="de-DE" dirty="0"/>
              <a:t>  }</a:t>
            </a:r>
          </a:p>
          <a:p>
            <a:r>
              <a:rPr lang="de-DE" dirty="0"/>
              <a:t>}</a:t>
            </a:r>
          </a:p>
          <a:p>
            <a:r>
              <a:rPr lang="de-DE" dirty="0" err="1"/>
              <a:t>emailSender</a:t>
            </a:r>
            <a:r>
              <a:rPr lang="de-DE" dirty="0"/>
              <a:t> = </a:t>
            </a:r>
            <a:r>
              <a:rPr lang="de-DE" b="1" dirty="0" err="1"/>
              <a:t>new</a:t>
            </a:r>
            <a:r>
              <a:rPr lang="de-DE" dirty="0"/>
              <a:t> </a:t>
            </a:r>
            <a:r>
              <a:rPr lang="de-DE" dirty="0" err="1"/>
              <a:t>EmailSender</a:t>
            </a:r>
            <a:r>
              <a:rPr lang="de-DE" dirty="0"/>
              <a:t>();</a:t>
            </a:r>
          </a:p>
          <a:p>
            <a:r>
              <a:rPr lang="de-DE" dirty="0" err="1"/>
              <a:t>emailSender.sendEmail</a:t>
            </a:r>
            <a:r>
              <a:rPr lang="de-DE" dirty="0"/>
              <a:t>(mail</a:t>
            </a:r>
            <a:r>
              <a:rPr lang="de-DE" dirty="0" smtClean="0"/>
              <a:t>);</a:t>
            </a:r>
          </a:p>
          <a:p>
            <a:endParaRPr lang="de-DE" dirty="0">
              <a:latin typeface="Calibri" charset="0"/>
              <a:ea typeface="Calibri" charset="0"/>
              <a:cs typeface="Calibri" charset="0"/>
            </a:endParaRPr>
          </a:p>
          <a:p>
            <a:r>
              <a:rPr lang="de-DE" dirty="0" smtClean="0">
                <a:latin typeface="Calibri" charset="0"/>
                <a:ea typeface="Calibri" charset="0"/>
                <a:cs typeface="Calibri" charset="0"/>
              </a:rPr>
              <a:t>Problems ?</a:t>
            </a:r>
            <a:endParaRPr lang="en-US" dirty="0">
              <a:latin typeface="Calibri" charset="0"/>
              <a:ea typeface="Calibri" charset="0"/>
              <a:cs typeface="Calibri" charset="0"/>
            </a:endParaRPr>
          </a:p>
        </p:txBody>
      </p:sp>
      <p:sp>
        <p:nvSpPr>
          <p:cNvPr id="5" name="TextBox 4"/>
          <p:cNvSpPr txBox="1"/>
          <p:nvPr/>
        </p:nvSpPr>
        <p:spPr>
          <a:xfrm>
            <a:off x="4499992" y="134044"/>
            <a:ext cx="4392488" cy="6463308"/>
          </a:xfrm>
          <a:prstGeom prst="rect">
            <a:avLst/>
          </a:prstGeom>
          <a:noFill/>
          <a:ln>
            <a:solidFill>
              <a:schemeClr val="accent1"/>
            </a:solidFill>
          </a:ln>
        </p:spPr>
        <p:txBody>
          <a:bodyPr wrap="square" rtlCol="0">
            <a:spAutoFit/>
          </a:bodyPr>
          <a:lstStyle/>
          <a:p>
            <a:r>
              <a:rPr lang="en-US" b="1" dirty="0" smtClean="0"/>
              <a:t>Inflexible</a:t>
            </a:r>
            <a:endParaRPr lang="en-US" b="1" dirty="0"/>
          </a:p>
          <a:p>
            <a:r>
              <a:rPr lang="en-US" dirty="0"/>
              <a:t>Hard to re-use in other configurations. </a:t>
            </a:r>
          </a:p>
          <a:p>
            <a:r>
              <a:rPr lang="en-US" dirty="0"/>
              <a:t>It hardcodes </a:t>
            </a:r>
            <a:r>
              <a:rPr lang="en-US" dirty="0" err="1"/>
              <a:t>MailChimpService</a:t>
            </a:r>
            <a:r>
              <a:rPr lang="en-US" dirty="0"/>
              <a:t> as the email service that actually sends the email. </a:t>
            </a:r>
          </a:p>
          <a:p>
            <a:r>
              <a:rPr lang="en-US" dirty="0"/>
              <a:t>How would you use this class if you wanted to use another email provider?</a:t>
            </a:r>
          </a:p>
          <a:p>
            <a:r>
              <a:rPr lang="en-US" b="1" dirty="0"/>
              <a:t>Hard to test</a:t>
            </a:r>
          </a:p>
          <a:p>
            <a:r>
              <a:rPr lang="en-US" dirty="0"/>
              <a:t>How can you test the above code? </a:t>
            </a:r>
          </a:p>
          <a:p>
            <a:r>
              <a:rPr lang="en-US" dirty="0"/>
              <a:t>Calling </a:t>
            </a:r>
            <a:r>
              <a:rPr lang="en-US" dirty="0" err="1"/>
              <a:t>sendEmail</a:t>
            </a:r>
            <a:r>
              <a:rPr lang="en-US" dirty="0"/>
              <a:t>(mail) sends a real email to a real email address using an external service we have no control over. </a:t>
            </a:r>
          </a:p>
          <a:p>
            <a:r>
              <a:rPr lang="en-US" dirty="0"/>
              <a:t>How do we test that calling </a:t>
            </a:r>
            <a:r>
              <a:rPr lang="en-US" dirty="0" err="1"/>
              <a:t>sendEmail</a:t>
            </a:r>
            <a:r>
              <a:rPr lang="en-US" dirty="0"/>
              <a:t> really sends an email?</a:t>
            </a:r>
          </a:p>
          <a:p>
            <a:r>
              <a:rPr lang="en-US" b="1" dirty="0"/>
              <a:t>Brittle</a:t>
            </a:r>
          </a:p>
          <a:p>
            <a:r>
              <a:rPr lang="en-US" dirty="0"/>
              <a:t>Hard to maintain. </a:t>
            </a:r>
          </a:p>
          <a:p>
            <a:r>
              <a:rPr lang="en-US" dirty="0"/>
              <a:t>If we changed our API key we need to make sure it’s changed in every instance we’ve use the </a:t>
            </a:r>
            <a:r>
              <a:rPr lang="en-US" dirty="0" err="1"/>
              <a:t>MailChimpService</a:t>
            </a:r>
            <a:r>
              <a:rPr lang="en-US" dirty="0"/>
              <a:t>. </a:t>
            </a:r>
          </a:p>
          <a:p>
            <a:r>
              <a:rPr lang="en-US" dirty="0"/>
              <a:t>Even if we put the API key in a global </a:t>
            </a:r>
            <a:r>
              <a:rPr lang="en-US" dirty="0" err="1"/>
              <a:t>config</a:t>
            </a:r>
            <a:r>
              <a:rPr lang="en-US" dirty="0"/>
              <a:t> variable what if the </a:t>
            </a:r>
            <a:r>
              <a:rPr lang="en-US" dirty="0" err="1"/>
              <a:t>MailChimpService</a:t>
            </a:r>
            <a:r>
              <a:rPr lang="en-US" dirty="0"/>
              <a:t> changed how authentication happens and now it uses a username/password combination</a:t>
            </a:r>
            <a:r>
              <a:rPr lang="en-US" dirty="0" smtClean="0"/>
              <a:t>.</a:t>
            </a:r>
            <a:endParaRPr lang="en-US" dirty="0"/>
          </a:p>
        </p:txBody>
      </p:sp>
    </p:spTree>
    <p:extLst>
      <p:ext uri="{BB962C8B-B14F-4D97-AF65-F5344CB8AC3E}">
        <p14:creationId xmlns:p14="http://schemas.microsoft.com/office/powerpoint/2010/main" val="113746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smtClean="0"/>
              <a:t>Example 1 Solution</a:t>
            </a:r>
            <a:endParaRPr lang="en-US" dirty="0"/>
          </a:p>
        </p:txBody>
      </p:sp>
      <p:sp>
        <p:nvSpPr>
          <p:cNvPr id="4" name="Rectangle 3"/>
          <p:cNvSpPr/>
          <p:nvPr/>
        </p:nvSpPr>
        <p:spPr>
          <a:xfrm>
            <a:off x="2123728" y="1268760"/>
            <a:ext cx="4572000" cy="4801314"/>
          </a:xfrm>
          <a:prstGeom prst="rect">
            <a:avLst/>
          </a:prstGeom>
        </p:spPr>
        <p:txBody>
          <a:bodyPr>
            <a:spAutoFit/>
          </a:bodyPr>
          <a:lstStyle/>
          <a:p>
            <a:r>
              <a:rPr lang="en-US" b="1" dirty="0">
                <a:solidFill>
                  <a:srgbClr val="0F7001"/>
                </a:solidFill>
                <a:latin typeface="Calibri" charset="0"/>
                <a:ea typeface="Calibri" charset="0"/>
                <a:cs typeface="Calibri" charset="0"/>
              </a:rPr>
              <a:t>class</a:t>
            </a:r>
            <a:r>
              <a:rPr lang="en-US" dirty="0">
                <a:solidFill>
                  <a:srgbClr val="262626"/>
                </a:solidFill>
                <a:latin typeface="Calibri" charset="0"/>
                <a:ea typeface="Calibri" charset="0"/>
                <a:cs typeface="Calibri" charset="0"/>
              </a:rPr>
              <a:t> </a:t>
            </a:r>
            <a:r>
              <a:rPr lang="en-US" dirty="0" err="1">
                <a:solidFill>
                  <a:srgbClr val="262626"/>
                </a:solidFill>
                <a:latin typeface="Calibri" charset="0"/>
                <a:ea typeface="Calibri" charset="0"/>
                <a:cs typeface="Calibri" charset="0"/>
              </a:rPr>
              <a:t>MailChimpService</a:t>
            </a:r>
            <a:r>
              <a:rPr lang="en-US" dirty="0">
                <a:solidFill>
                  <a:srgbClr val="262626"/>
                </a:solidFill>
                <a:latin typeface="Calibri" charset="0"/>
                <a:ea typeface="Calibri" charset="0"/>
                <a:cs typeface="Calibri" charset="0"/>
              </a:rPr>
              <a:t> </a:t>
            </a:r>
            <a:r>
              <a:rPr lang="en-US" b="1" dirty="0">
                <a:solidFill>
                  <a:srgbClr val="0F7001"/>
                </a:solidFill>
                <a:latin typeface="Calibri" charset="0"/>
                <a:ea typeface="Calibri" charset="0"/>
                <a:cs typeface="Calibri" charset="0"/>
              </a:rPr>
              <a:t>extends</a:t>
            </a:r>
            <a:r>
              <a:rPr lang="en-US" dirty="0">
                <a:solidFill>
                  <a:srgbClr val="262626"/>
                </a:solidFill>
                <a:latin typeface="Calibri" charset="0"/>
                <a:ea typeface="Calibri" charset="0"/>
                <a:cs typeface="Calibri" charset="0"/>
              </a:rPr>
              <a:t> </a:t>
            </a:r>
            <a:r>
              <a:rPr lang="en-US" dirty="0" err="1">
                <a:solidFill>
                  <a:srgbClr val="262626"/>
                </a:solidFill>
                <a:latin typeface="Calibri" charset="0"/>
                <a:ea typeface="Calibri" charset="0"/>
                <a:cs typeface="Calibri" charset="0"/>
              </a:rPr>
              <a:t>EmailService</a:t>
            </a:r>
            <a:r>
              <a:rPr lang="en-US" dirty="0">
                <a:solidFill>
                  <a:srgbClr val="262626"/>
                </a:solidFill>
                <a:latin typeface="Calibri" charset="0"/>
                <a:ea typeface="Calibri" charset="0"/>
                <a:cs typeface="Calibri" charset="0"/>
              </a:rPr>
              <a:t> { }</a:t>
            </a:r>
          </a:p>
          <a:p>
            <a:endParaRPr lang="en-US" dirty="0">
              <a:solidFill>
                <a:srgbClr val="262626"/>
              </a:solidFill>
              <a:latin typeface="Calibri" charset="0"/>
              <a:ea typeface="Calibri" charset="0"/>
              <a:cs typeface="Calibri" charset="0"/>
            </a:endParaRPr>
          </a:p>
          <a:p>
            <a:r>
              <a:rPr lang="en-US" b="1" dirty="0">
                <a:solidFill>
                  <a:srgbClr val="0F7001"/>
                </a:solidFill>
                <a:latin typeface="Calibri" charset="0"/>
                <a:ea typeface="Calibri" charset="0"/>
                <a:cs typeface="Calibri" charset="0"/>
              </a:rPr>
              <a:t>class</a:t>
            </a:r>
            <a:r>
              <a:rPr lang="en-US" dirty="0">
                <a:solidFill>
                  <a:srgbClr val="262626"/>
                </a:solidFill>
                <a:latin typeface="Calibri" charset="0"/>
                <a:ea typeface="Calibri" charset="0"/>
                <a:cs typeface="Calibri" charset="0"/>
              </a:rPr>
              <a:t> </a:t>
            </a:r>
            <a:r>
              <a:rPr lang="en-US" dirty="0" err="1">
                <a:solidFill>
                  <a:srgbClr val="262626"/>
                </a:solidFill>
                <a:latin typeface="Calibri" charset="0"/>
                <a:ea typeface="Calibri" charset="0"/>
                <a:cs typeface="Calibri" charset="0"/>
              </a:rPr>
              <a:t>EmailSender</a:t>
            </a:r>
            <a:r>
              <a:rPr lang="en-US" dirty="0">
                <a:solidFill>
                  <a:srgbClr val="262626"/>
                </a:solidFill>
                <a:latin typeface="Calibri" charset="0"/>
                <a:ea typeface="Calibri" charset="0"/>
                <a:cs typeface="Calibri" charset="0"/>
              </a:rPr>
              <a:t> {</a:t>
            </a:r>
          </a:p>
          <a:p>
            <a:r>
              <a:rPr lang="en-US" dirty="0">
                <a:solidFill>
                  <a:srgbClr val="262626"/>
                </a:solidFill>
                <a:latin typeface="Calibri" charset="0"/>
                <a:ea typeface="Calibri" charset="0"/>
                <a:cs typeface="Calibri" charset="0"/>
              </a:rPr>
              <a:t>  </a:t>
            </a:r>
            <a:r>
              <a:rPr lang="en-US" dirty="0" err="1">
                <a:solidFill>
                  <a:srgbClr val="262626"/>
                </a:solidFill>
                <a:latin typeface="Calibri" charset="0"/>
                <a:ea typeface="Calibri" charset="0"/>
                <a:cs typeface="Calibri" charset="0"/>
              </a:rPr>
              <a:t>emailService</a:t>
            </a:r>
            <a:r>
              <a:rPr lang="en-US" dirty="0">
                <a:solidFill>
                  <a:srgbClr val="262626"/>
                </a:solidFill>
                <a:latin typeface="Calibri" charset="0"/>
                <a:ea typeface="Calibri" charset="0"/>
                <a:cs typeface="Calibri" charset="0"/>
              </a:rPr>
              <a:t>: </a:t>
            </a:r>
            <a:r>
              <a:rPr lang="en-US" dirty="0" err="1">
                <a:solidFill>
                  <a:srgbClr val="9E0031"/>
                </a:solidFill>
                <a:latin typeface="Calibri" charset="0"/>
                <a:ea typeface="Calibri" charset="0"/>
                <a:cs typeface="Calibri" charset="0"/>
              </a:rPr>
              <a:t>EmailService</a:t>
            </a:r>
            <a:r>
              <a:rPr lang="en-US" dirty="0">
                <a:solidFill>
                  <a:srgbClr val="262626"/>
                </a:solidFill>
                <a:latin typeface="Calibri" charset="0"/>
                <a:ea typeface="Calibri" charset="0"/>
                <a:cs typeface="Calibri" charset="0"/>
              </a:rPr>
              <a:t>;</a:t>
            </a:r>
          </a:p>
          <a:p>
            <a:endParaRPr lang="en-US" dirty="0">
              <a:solidFill>
                <a:srgbClr val="262626"/>
              </a:solidFill>
              <a:latin typeface="Calibri" charset="0"/>
              <a:ea typeface="Calibri" charset="0"/>
              <a:cs typeface="Calibri" charset="0"/>
            </a:endParaRPr>
          </a:p>
          <a:p>
            <a:r>
              <a:rPr lang="en-US" dirty="0">
                <a:solidFill>
                  <a:srgbClr val="262626"/>
                </a:solidFill>
                <a:latin typeface="Calibri" charset="0"/>
                <a:ea typeface="Calibri" charset="0"/>
                <a:cs typeface="Calibri" charset="0"/>
              </a:rPr>
              <a:t>  </a:t>
            </a:r>
            <a:r>
              <a:rPr lang="en-US" b="1" dirty="0">
                <a:solidFill>
                  <a:srgbClr val="0F7001"/>
                </a:solidFill>
                <a:latin typeface="Calibri" charset="0"/>
                <a:ea typeface="Calibri" charset="0"/>
                <a:cs typeface="Calibri" charset="0"/>
              </a:rPr>
              <a:t>constructor</a:t>
            </a:r>
            <a:r>
              <a:rPr lang="en-US" dirty="0">
                <a:solidFill>
                  <a:srgbClr val="262626"/>
                </a:solidFill>
                <a:latin typeface="Calibri" charset="0"/>
                <a:ea typeface="Calibri" charset="0"/>
                <a:cs typeface="Calibri" charset="0"/>
              </a:rPr>
              <a:t>(</a:t>
            </a:r>
            <a:r>
              <a:rPr lang="en-US" dirty="0" err="1">
                <a:solidFill>
                  <a:srgbClr val="262626"/>
                </a:solidFill>
                <a:latin typeface="Calibri" charset="0"/>
                <a:ea typeface="Calibri" charset="0"/>
                <a:cs typeface="Calibri" charset="0"/>
              </a:rPr>
              <a:t>emailService</a:t>
            </a:r>
            <a:r>
              <a:rPr lang="en-US" dirty="0">
                <a:solidFill>
                  <a:srgbClr val="262626"/>
                </a:solidFill>
                <a:latin typeface="Calibri" charset="0"/>
                <a:ea typeface="Calibri" charset="0"/>
                <a:cs typeface="Calibri" charset="0"/>
              </a:rPr>
              <a:t>: </a:t>
            </a:r>
            <a:r>
              <a:rPr lang="en-US" dirty="0" err="1">
                <a:solidFill>
                  <a:srgbClr val="9E0031"/>
                </a:solidFill>
                <a:latin typeface="Calibri" charset="0"/>
                <a:ea typeface="Calibri" charset="0"/>
                <a:cs typeface="Calibri" charset="0"/>
              </a:rPr>
              <a:t>EmailService</a:t>
            </a:r>
            <a:r>
              <a:rPr lang="en-US" dirty="0">
                <a:solidFill>
                  <a:srgbClr val="262626"/>
                </a:solidFill>
                <a:latin typeface="Calibri" charset="0"/>
                <a:ea typeface="Calibri" charset="0"/>
                <a:cs typeface="Calibri" charset="0"/>
              </a:rPr>
              <a:t>) { </a:t>
            </a:r>
          </a:p>
          <a:p>
            <a:r>
              <a:rPr lang="en-US" dirty="0">
                <a:solidFill>
                  <a:srgbClr val="262626"/>
                </a:solidFill>
                <a:latin typeface="Calibri" charset="0"/>
                <a:ea typeface="Calibri" charset="0"/>
                <a:cs typeface="Calibri" charset="0"/>
              </a:rPr>
              <a:t>    </a:t>
            </a:r>
            <a:r>
              <a:rPr lang="en-US" b="1" dirty="0" err="1">
                <a:solidFill>
                  <a:srgbClr val="0F7001"/>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.emailService</a:t>
            </a:r>
            <a:r>
              <a:rPr lang="en-US" dirty="0">
                <a:solidFill>
                  <a:srgbClr val="262626"/>
                </a:solidFill>
                <a:latin typeface="Calibri" charset="0"/>
                <a:ea typeface="Calibri" charset="0"/>
                <a:cs typeface="Calibri" charset="0"/>
              </a:rPr>
              <a:t> </a:t>
            </a:r>
            <a:r>
              <a:rPr lang="en-US" dirty="0">
                <a:solidFill>
                  <a:srgbClr val="535353"/>
                </a:solidFill>
                <a:latin typeface="Calibri" charset="0"/>
                <a:ea typeface="Calibri" charset="0"/>
                <a:cs typeface="Calibri" charset="0"/>
              </a:rPr>
              <a:t>=</a:t>
            </a:r>
            <a:r>
              <a:rPr lang="en-US" dirty="0">
                <a:solidFill>
                  <a:srgbClr val="262626"/>
                </a:solidFill>
                <a:latin typeface="Calibri" charset="0"/>
                <a:ea typeface="Calibri" charset="0"/>
                <a:cs typeface="Calibri" charset="0"/>
              </a:rPr>
              <a:t> </a:t>
            </a:r>
            <a:r>
              <a:rPr lang="en-US" dirty="0" err="1">
                <a:solidFill>
                  <a:srgbClr val="262626"/>
                </a:solidFill>
                <a:latin typeface="Calibri" charset="0"/>
                <a:ea typeface="Calibri" charset="0"/>
                <a:cs typeface="Calibri" charset="0"/>
              </a:rPr>
              <a:t>emailService</a:t>
            </a:r>
            <a:r>
              <a:rPr lang="en-US" dirty="0">
                <a:solidFill>
                  <a:srgbClr val="262626"/>
                </a:solidFill>
                <a:latin typeface="Calibri" charset="0"/>
                <a:ea typeface="Calibri" charset="0"/>
                <a:cs typeface="Calibri" charset="0"/>
              </a:rPr>
              <a:t>;</a:t>
            </a:r>
          </a:p>
          <a:p>
            <a:r>
              <a:rPr lang="de-DE" dirty="0">
                <a:solidFill>
                  <a:srgbClr val="262626"/>
                </a:solidFill>
                <a:latin typeface="Calibri" charset="0"/>
                <a:ea typeface="Calibri" charset="0"/>
                <a:cs typeface="Calibri" charset="0"/>
              </a:rPr>
              <a:t>  }</a:t>
            </a:r>
          </a:p>
          <a:p>
            <a:endParaRPr lang="de-DE" dirty="0">
              <a:solidFill>
                <a:srgbClr val="262626"/>
              </a:solidFill>
              <a:latin typeface="Calibri" charset="0"/>
              <a:ea typeface="Calibri" charset="0"/>
              <a:cs typeface="Calibri" charset="0"/>
            </a:endParaRPr>
          </a:p>
          <a:p>
            <a:r>
              <a:rPr lang="de-DE" dirty="0">
                <a:solidFill>
                  <a:srgbClr val="262626"/>
                </a:solidFill>
                <a:latin typeface="Calibri" charset="0"/>
                <a:ea typeface="Calibri" charset="0"/>
                <a:cs typeface="Calibri" charset="0"/>
              </a:rPr>
              <a:t>  </a:t>
            </a:r>
            <a:r>
              <a:rPr lang="de-DE" dirty="0" err="1">
                <a:solidFill>
                  <a:srgbClr val="262626"/>
                </a:solidFill>
                <a:latin typeface="Calibri" charset="0"/>
                <a:ea typeface="Calibri" charset="0"/>
                <a:cs typeface="Calibri" charset="0"/>
              </a:rPr>
              <a:t>sendEmail</a:t>
            </a:r>
            <a:r>
              <a:rPr lang="de-DE" dirty="0">
                <a:solidFill>
                  <a:srgbClr val="262626"/>
                </a:solidFill>
                <a:latin typeface="Calibri" charset="0"/>
                <a:ea typeface="Calibri" charset="0"/>
                <a:cs typeface="Calibri" charset="0"/>
              </a:rPr>
              <a:t>(mail: </a:t>
            </a:r>
            <a:r>
              <a:rPr lang="de-DE" dirty="0">
                <a:solidFill>
                  <a:srgbClr val="9E0031"/>
                </a:solidFill>
                <a:latin typeface="Calibri" charset="0"/>
                <a:ea typeface="Calibri" charset="0"/>
                <a:cs typeface="Calibri" charset="0"/>
              </a:rPr>
              <a:t>Mail</a:t>
            </a:r>
            <a:r>
              <a:rPr lang="de-DE" dirty="0">
                <a:solidFill>
                  <a:srgbClr val="262626"/>
                </a:solidFill>
                <a:latin typeface="Calibri" charset="0"/>
                <a:ea typeface="Calibri" charset="0"/>
                <a:cs typeface="Calibri" charset="0"/>
              </a:rPr>
              <a:t>) {</a:t>
            </a:r>
          </a:p>
          <a:p>
            <a:r>
              <a:rPr lang="de-DE" dirty="0">
                <a:solidFill>
                  <a:srgbClr val="262626"/>
                </a:solidFill>
                <a:latin typeface="Calibri" charset="0"/>
                <a:ea typeface="Calibri" charset="0"/>
                <a:cs typeface="Calibri" charset="0"/>
              </a:rPr>
              <a:t>    </a:t>
            </a:r>
            <a:r>
              <a:rPr lang="de-DE" b="1" dirty="0" err="1">
                <a:solidFill>
                  <a:srgbClr val="0F7001"/>
                </a:solidFill>
                <a:latin typeface="Calibri" charset="0"/>
                <a:ea typeface="Calibri" charset="0"/>
                <a:cs typeface="Calibri" charset="0"/>
              </a:rPr>
              <a:t>this</a:t>
            </a:r>
            <a:r>
              <a:rPr lang="de-DE" dirty="0" err="1">
                <a:solidFill>
                  <a:srgbClr val="262626"/>
                </a:solidFill>
                <a:latin typeface="Calibri" charset="0"/>
                <a:ea typeface="Calibri" charset="0"/>
                <a:cs typeface="Calibri" charset="0"/>
              </a:rPr>
              <a:t>.emailService.sendEmail</a:t>
            </a:r>
            <a:r>
              <a:rPr lang="de-DE" dirty="0">
                <a:solidFill>
                  <a:srgbClr val="262626"/>
                </a:solidFill>
                <a:latin typeface="Calibri" charset="0"/>
                <a:ea typeface="Calibri" charset="0"/>
                <a:cs typeface="Calibri" charset="0"/>
              </a:rPr>
              <a:t>(mail);</a:t>
            </a:r>
          </a:p>
          <a:p>
            <a:r>
              <a:rPr lang="de-DE" dirty="0">
                <a:solidFill>
                  <a:srgbClr val="262626"/>
                </a:solidFill>
                <a:latin typeface="Calibri" charset="0"/>
                <a:ea typeface="Calibri" charset="0"/>
                <a:cs typeface="Calibri" charset="0"/>
              </a:rPr>
              <a:t>  }</a:t>
            </a:r>
          </a:p>
          <a:p>
            <a:r>
              <a:rPr lang="de-DE" dirty="0">
                <a:solidFill>
                  <a:srgbClr val="262626"/>
                </a:solidFill>
                <a:latin typeface="Calibri" charset="0"/>
                <a:ea typeface="Calibri" charset="0"/>
                <a:cs typeface="Calibri" charset="0"/>
              </a:rPr>
              <a:t>}</a:t>
            </a:r>
          </a:p>
          <a:p>
            <a:r>
              <a:rPr lang="de-DE" dirty="0" err="1">
                <a:solidFill>
                  <a:srgbClr val="262626"/>
                </a:solidFill>
                <a:latin typeface="Calibri" charset="0"/>
                <a:ea typeface="Calibri" charset="0"/>
                <a:cs typeface="Calibri" charset="0"/>
              </a:rPr>
              <a:t>emailSender</a:t>
            </a:r>
            <a:r>
              <a:rPr lang="de-DE" dirty="0">
                <a:solidFill>
                  <a:srgbClr val="262626"/>
                </a:solidFill>
                <a:latin typeface="Calibri" charset="0"/>
                <a:ea typeface="Calibri" charset="0"/>
                <a:cs typeface="Calibri" charset="0"/>
              </a:rPr>
              <a:t> </a:t>
            </a:r>
            <a:r>
              <a:rPr lang="de-DE" dirty="0">
                <a:solidFill>
                  <a:srgbClr val="535353"/>
                </a:solidFill>
                <a:latin typeface="Calibri" charset="0"/>
                <a:ea typeface="Calibri" charset="0"/>
                <a:cs typeface="Calibri" charset="0"/>
              </a:rPr>
              <a:t>=</a:t>
            </a:r>
            <a:r>
              <a:rPr lang="de-DE" dirty="0">
                <a:solidFill>
                  <a:srgbClr val="262626"/>
                </a:solidFill>
                <a:latin typeface="Calibri" charset="0"/>
                <a:ea typeface="Calibri" charset="0"/>
                <a:cs typeface="Calibri" charset="0"/>
              </a:rPr>
              <a:t> </a:t>
            </a:r>
            <a:r>
              <a:rPr lang="de-DE" b="1" dirty="0" err="1">
                <a:solidFill>
                  <a:srgbClr val="0F7001"/>
                </a:solidFill>
                <a:latin typeface="Calibri" charset="0"/>
                <a:ea typeface="Calibri" charset="0"/>
                <a:cs typeface="Calibri" charset="0"/>
              </a:rPr>
              <a:t>new</a:t>
            </a:r>
            <a:r>
              <a:rPr lang="de-DE" dirty="0">
                <a:solidFill>
                  <a:srgbClr val="262626"/>
                </a:solidFill>
                <a:latin typeface="Calibri" charset="0"/>
                <a:ea typeface="Calibri" charset="0"/>
                <a:cs typeface="Calibri" charset="0"/>
              </a:rPr>
              <a:t> </a:t>
            </a:r>
            <a:r>
              <a:rPr lang="de-DE" dirty="0" err="1">
                <a:solidFill>
                  <a:srgbClr val="262626"/>
                </a:solidFill>
                <a:latin typeface="Calibri" charset="0"/>
                <a:ea typeface="Calibri" charset="0"/>
                <a:cs typeface="Calibri" charset="0"/>
              </a:rPr>
              <a:t>EmailSender</a:t>
            </a:r>
            <a:r>
              <a:rPr lang="de-DE" dirty="0">
                <a:solidFill>
                  <a:srgbClr val="262626"/>
                </a:solidFill>
                <a:latin typeface="Calibri" charset="0"/>
                <a:ea typeface="Calibri" charset="0"/>
                <a:cs typeface="Calibri" charset="0"/>
              </a:rPr>
              <a:t>(</a:t>
            </a:r>
            <a:r>
              <a:rPr lang="de-DE" b="1" dirty="0" err="1">
                <a:solidFill>
                  <a:srgbClr val="0F7001"/>
                </a:solidFill>
                <a:latin typeface="Calibri" charset="0"/>
                <a:ea typeface="Calibri" charset="0"/>
                <a:cs typeface="Calibri" charset="0"/>
              </a:rPr>
              <a:t>new</a:t>
            </a:r>
            <a:r>
              <a:rPr lang="de-DE" dirty="0">
                <a:solidFill>
                  <a:srgbClr val="262626"/>
                </a:solidFill>
                <a:latin typeface="Calibri" charset="0"/>
                <a:ea typeface="Calibri" charset="0"/>
                <a:cs typeface="Calibri" charset="0"/>
              </a:rPr>
              <a:t> </a:t>
            </a:r>
            <a:r>
              <a:rPr lang="de-DE" dirty="0" err="1">
                <a:solidFill>
                  <a:srgbClr val="262626"/>
                </a:solidFill>
                <a:latin typeface="Calibri" charset="0"/>
                <a:ea typeface="Calibri" charset="0"/>
                <a:cs typeface="Calibri" charset="0"/>
              </a:rPr>
              <a:t>MailChimpService</a:t>
            </a:r>
            <a:r>
              <a:rPr lang="de-DE" dirty="0">
                <a:solidFill>
                  <a:srgbClr val="262626"/>
                </a:solidFill>
                <a:latin typeface="Calibri" charset="0"/>
                <a:ea typeface="Calibri" charset="0"/>
                <a:cs typeface="Calibri" charset="0"/>
              </a:rPr>
              <a:t>());</a:t>
            </a:r>
          </a:p>
          <a:p>
            <a:r>
              <a:rPr lang="de-DE" dirty="0" err="1">
                <a:solidFill>
                  <a:srgbClr val="262626"/>
                </a:solidFill>
                <a:latin typeface="Calibri" charset="0"/>
                <a:ea typeface="Calibri" charset="0"/>
                <a:cs typeface="Calibri" charset="0"/>
              </a:rPr>
              <a:t>emailSender.sendEmail</a:t>
            </a:r>
            <a:r>
              <a:rPr lang="de-DE" dirty="0">
                <a:solidFill>
                  <a:srgbClr val="262626"/>
                </a:solidFill>
                <a:latin typeface="Calibri" charset="0"/>
                <a:ea typeface="Calibri" charset="0"/>
                <a:cs typeface="Calibri" charset="0"/>
              </a:rPr>
              <a:t>(mail);</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66367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smtClean="0"/>
              <a:t>Example 2</a:t>
            </a:r>
            <a:endParaRPr lang="en-US" dirty="0"/>
          </a:p>
        </p:txBody>
      </p:sp>
      <p:sp>
        <p:nvSpPr>
          <p:cNvPr id="4" name="Rectangle 3"/>
          <p:cNvSpPr/>
          <p:nvPr/>
        </p:nvSpPr>
        <p:spPr>
          <a:xfrm>
            <a:off x="251520" y="907901"/>
            <a:ext cx="4176464" cy="4247317"/>
          </a:xfrm>
          <a:prstGeom prst="rect">
            <a:avLst/>
          </a:prstGeom>
          <a:ln>
            <a:solidFill>
              <a:schemeClr val="accent1"/>
            </a:solidFill>
          </a:ln>
        </p:spPr>
        <p:txBody>
          <a:bodyPr wrap="square">
            <a:spAutoFit/>
          </a:bodyPr>
          <a:lstStyle/>
          <a:p>
            <a:r>
              <a:rPr lang="en-US" dirty="0" smtClean="0">
                <a:latin typeface="Calibri" charset="0"/>
                <a:ea typeface="Calibri" charset="0"/>
                <a:cs typeface="Calibri" charset="0"/>
              </a:rPr>
              <a:t>This</a:t>
            </a:r>
            <a:r>
              <a:rPr lang="en-US" dirty="0" smtClean="0">
                <a:solidFill>
                  <a:srgbClr val="754297"/>
                </a:solidFill>
                <a:latin typeface="Calibri" charset="0"/>
                <a:ea typeface="Calibri" charset="0"/>
                <a:cs typeface="Calibri" charset="0"/>
              </a:rPr>
              <a:t> </a:t>
            </a:r>
            <a:r>
              <a:rPr lang="en-US" dirty="0"/>
              <a:t>class is </a:t>
            </a:r>
            <a:r>
              <a:rPr lang="en-US" dirty="0" smtClean="0"/>
              <a:t>responsible </a:t>
            </a:r>
            <a:r>
              <a:rPr lang="en-US" dirty="0"/>
              <a:t>for </a:t>
            </a:r>
            <a:r>
              <a:rPr lang="en-US" i="1" dirty="0"/>
              <a:t>making</a:t>
            </a:r>
            <a:r>
              <a:rPr lang="en-US" dirty="0"/>
              <a:t> the Bun, Patty and </a:t>
            </a:r>
            <a:r>
              <a:rPr lang="en-US" dirty="0" smtClean="0"/>
              <a:t>Toppings</a:t>
            </a:r>
          </a:p>
          <a:p>
            <a:endParaRPr lang="en-US" dirty="0" smtClean="0">
              <a:solidFill>
                <a:srgbClr val="754297"/>
              </a:solidFill>
              <a:latin typeface="Calibri" charset="0"/>
              <a:ea typeface="Calibri" charset="0"/>
              <a:cs typeface="Calibri" charset="0"/>
            </a:endParaRPr>
          </a:p>
          <a:p>
            <a:r>
              <a:rPr lang="en-US" dirty="0" smtClean="0">
                <a:solidFill>
                  <a:srgbClr val="754297"/>
                </a:solidFill>
                <a:latin typeface="Calibri" charset="0"/>
                <a:ea typeface="Calibri" charset="0"/>
                <a:cs typeface="Calibri" charset="0"/>
              </a:rPr>
              <a:t>class</a:t>
            </a:r>
            <a:r>
              <a:rPr lang="en-US" dirty="0" smtClean="0">
                <a:solidFill>
                  <a:srgbClr val="262626"/>
                </a:solidFill>
                <a:latin typeface="Calibri" charset="0"/>
                <a:ea typeface="Calibri" charset="0"/>
                <a:cs typeface="Calibri" charset="0"/>
              </a:rPr>
              <a:t> </a:t>
            </a:r>
            <a:r>
              <a:rPr lang="en-US" dirty="0">
                <a:solidFill>
                  <a:srgbClr val="262626"/>
                </a:solidFill>
                <a:latin typeface="Calibri" charset="0"/>
                <a:ea typeface="Calibri" charset="0"/>
                <a:cs typeface="Calibri" charset="0"/>
              </a:rPr>
              <a:t>Hamburger {</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bun: Bun;</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patty: Patty;</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toppings: Toppings;</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constructor</a:t>
            </a:r>
            <a:r>
              <a:rPr lang="en-US" dirty="0">
                <a:solidFill>
                  <a:srgbClr val="262626"/>
                </a:solidFill>
                <a:latin typeface="Calibri" charset="0"/>
                <a:ea typeface="Calibri" charset="0"/>
                <a:cs typeface="Calibri" charset="0"/>
              </a:rPr>
              <a:t>() {</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.bun</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Bun(</a:t>
            </a:r>
            <a:r>
              <a:rPr lang="en-US" dirty="0">
                <a:solidFill>
                  <a:srgbClr val="5F7C03"/>
                </a:solidFill>
                <a:latin typeface="Calibri" charset="0"/>
                <a:ea typeface="Calibri" charset="0"/>
                <a:cs typeface="Calibri" charset="0"/>
              </a:rPr>
              <a:t>'</a:t>
            </a:r>
            <a:r>
              <a:rPr lang="en-US" dirty="0" err="1">
                <a:solidFill>
                  <a:srgbClr val="5F7C03"/>
                </a:solidFill>
                <a:latin typeface="Calibri" charset="0"/>
                <a:ea typeface="Calibri" charset="0"/>
                <a:cs typeface="Calibri" charset="0"/>
              </a:rPr>
              <a:t>withSesameSeeds</a:t>
            </a:r>
            <a:r>
              <a:rPr lang="en-US" dirty="0">
                <a:solidFill>
                  <a:srgbClr val="5F7C03"/>
                </a:solidFill>
                <a:latin typeface="Calibri" charset="0"/>
                <a:ea typeface="Calibri" charset="0"/>
                <a:cs typeface="Calibri" charset="0"/>
              </a:rPr>
              <a:t>'</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.patty</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Patty(</a:t>
            </a:r>
            <a:r>
              <a:rPr lang="en-US" dirty="0">
                <a:solidFill>
                  <a:srgbClr val="5F7C03"/>
                </a:solidFill>
                <a:latin typeface="Calibri" charset="0"/>
                <a:ea typeface="Calibri" charset="0"/>
                <a:cs typeface="Calibri" charset="0"/>
              </a:rPr>
              <a:t>'beef'</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.toppings</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Toppings([</a:t>
            </a:r>
            <a:r>
              <a:rPr lang="en-US" dirty="0">
                <a:solidFill>
                  <a:srgbClr val="5F7C03"/>
                </a:solidFill>
                <a:latin typeface="Calibri" charset="0"/>
                <a:ea typeface="Calibri" charset="0"/>
                <a:cs typeface="Calibri" charset="0"/>
              </a:rPr>
              <a:t>'lettuce'</a:t>
            </a:r>
            <a:r>
              <a:rPr lang="en-US" dirty="0">
                <a:solidFill>
                  <a:srgbClr val="262626"/>
                </a:solidFill>
                <a:latin typeface="Calibri" charset="0"/>
                <a:ea typeface="Calibri" charset="0"/>
                <a:cs typeface="Calibri" charset="0"/>
              </a:rPr>
              <a:t>, </a:t>
            </a:r>
            <a:r>
              <a:rPr lang="en-US" dirty="0">
                <a:solidFill>
                  <a:srgbClr val="5F7C03"/>
                </a:solidFill>
                <a:latin typeface="Calibri" charset="0"/>
                <a:ea typeface="Calibri" charset="0"/>
                <a:cs typeface="Calibri" charset="0"/>
              </a:rPr>
              <a:t>'pickle'</a:t>
            </a:r>
            <a:r>
              <a:rPr lang="en-US" dirty="0">
                <a:solidFill>
                  <a:srgbClr val="262626"/>
                </a:solidFill>
                <a:latin typeface="Calibri" charset="0"/>
                <a:ea typeface="Calibri" charset="0"/>
                <a:cs typeface="Calibri" charset="0"/>
              </a:rPr>
              <a:t>, </a:t>
            </a:r>
            <a:r>
              <a:rPr lang="en-US" dirty="0">
                <a:solidFill>
                  <a:srgbClr val="5F7C03"/>
                </a:solidFill>
                <a:latin typeface="Calibri" charset="0"/>
                <a:ea typeface="Calibri" charset="0"/>
                <a:cs typeface="Calibri" charset="0"/>
              </a:rPr>
              <a:t>'tomato'</a:t>
            </a:r>
            <a:r>
              <a:rPr lang="en-US" dirty="0">
                <a:solidFill>
                  <a:srgbClr val="262626"/>
                </a:solidFill>
                <a:latin typeface="Calibri" charset="0"/>
                <a:ea typeface="Calibri" charset="0"/>
                <a:cs typeface="Calibri" charset="0"/>
              </a:rPr>
              <a:t>]);</a:t>
            </a:r>
          </a:p>
          <a:p>
            <a:r>
              <a:rPr lang="de-DE" dirty="0">
                <a:solidFill>
                  <a:srgbClr val="262626"/>
                </a:solidFill>
                <a:latin typeface="Calibri" charset="0"/>
                <a:ea typeface="Calibri" charset="0"/>
                <a:cs typeface="Calibri" charset="0"/>
              </a:rPr>
              <a:t>  }</a:t>
            </a:r>
          </a:p>
          <a:p>
            <a:r>
              <a:rPr lang="de-DE" dirty="0" smtClean="0">
                <a:solidFill>
                  <a:srgbClr val="262626"/>
                </a:solidFill>
                <a:latin typeface="Calibri" charset="0"/>
                <a:ea typeface="Calibri" charset="0"/>
                <a:cs typeface="Calibri" charset="0"/>
              </a:rPr>
              <a:t>}</a:t>
            </a:r>
          </a:p>
          <a:p>
            <a:r>
              <a:rPr lang="en-US" dirty="0">
                <a:latin typeface="Calibri" charset="0"/>
                <a:ea typeface="Calibri" charset="0"/>
                <a:cs typeface="Calibri" charset="0"/>
              </a:rPr>
              <a:t>What if we need veg Burger </a:t>
            </a:r>
            <a:r>
              <a:rPr lang="en-US" dirty="0" smtClean="0">
                <a:latin typeface="Calibri" charset="0"/>
                <a:ea typeface="Calibri" charset="0"/>
                <a:cs typeface="Calibri" charset="0"/>
              </a:rPr>
              <a:t>?  </a:t>
            </a:r>
            <a:endParaRPr lang="en-US" dirty="0">
              <a:latin typeface="Calibri" charset="0"/>
              <a:ea typeface="Calibri" charset="0"/>
              <a:cs typeface="Calibri" charset="0"/>
            </a:endParaRPr>
          </a:p>
        </p:txBody>
      </p:sp>
      <p:sp>
        <p:nvSpPr>
          <p:cNvPr id="5" name="Rectangle 4"/>
          <p:cNvSpPr/>
          <p:nvPr/>
        </p:nvSpPr>
        <p:spPr>
          <a:xfrm>
            <a:off x="4716016" y="916806"/>
            <a:ext cx="4283918" cy="3970318"/>
          </a:xfrm>
          <a:prstGeom prst="rect">
            <a:avLst/>
          </a:prstGeom>
          <a:ln>
            <a:solidFill>
              <a:schemeClr val="accent1"/>
            </a:solidFill>
          </a:ln>
        </p:spPr>
        <p:txBody>
          <a:bodyPr wrap="square">
            <a:spAutoFit/>
          </a:bodyPr>
          <a:lstStyle/>
          <a:p>
            <a:r>
              <a:rPr lang="en-US" dirty="0" smtClean="0">
                <a:latin typeface="Calibri" charset="0"/>
                <a:ea typeface="Calibri" charset="0"/>
                <a:cs typeface="Calibri" charset="0"/>
              </a:rPr>
              <a:t>Change the class</a:t>
            </a:r>
            <a:r>
              <a:rPr lang="is-IS" dirty="0" smtClean="0">
                <a:latin typeface="Calibri" charset="0"/>
                <a:ea typeface="Calibri" charset="0"/>
                <a:cs typeface="Calibri" charset="0"/>
              </a:rPr>
              <a:t>…</a:t>
            </a:r>
          </a:p>
          <a:p>
            <a:endParaRPr lang="en-US" dirty="0" smtClean="0">
              <a:latin typeface="Calibri" charset="0"/>
              <a:ea typeface="Calibri" charset="0"/>
              <a:cs typeface="Calibri" charset="0"/>
            </a:endParaRPr>
          </a:p>
          <a:p>
            <a:r>
              <a:rPr lang="en-US" dirty="0" smtClean="0">
                <a:solidFill>
                  <a:srgbClr val="754297"/>
                </a:solidFill>
                <a:latin typeface="Calibri" charset="0"/>
                <a:ea typeface="Calibri" charset="0"/>
                <a:cs typeface="Calibri" charset="0"/>
              </a:rPr>
              <a:t>class</a:t>
            </a:r>
            <a:r>
              <a:rPr lang="en-US" dirty="0" smtClean="0">
                <a:solidFill>
                  <a:srgbClr val="262626"/>
                </a:solidFill>
                <a:latin typeface="Calibri" charset="0"/>
                <a:ea typeface="Calibri" charset="0"/>
                <a:cs typeface="Calibri" charset="0"/>
              </a:rPr>
              <a:t> </a:t>
            </a:r>
            <a:r>
              <a:rPr lang="en-US" dirty="0" err="1">
                <a:solidFill>
                  <a:srgbClr val="262626"/>
                </a:solidFill>
                <a:latin typeface="Calibri" charset="0"/>
                <a:ea typeface="Calibri" charset="0"/>
                <a:cs typeface="Calibri" charset="0"/>
              </a:rPr>
              <a:t>VeggieHamburger</a:t>
            </a:r>
            <a:r>
              <a:rPr lang="en-US" dirty="0">
                <a:solidFill>
                  <a:srgbClr val="262626"/>
                </a:solidFill>
                <a:latin typeface="Calibri" charset="0"/>
                <a:ea typeface="Calibri" charset="0"/>
                <a:cs typeface="Calibri" charset="0"/>
              </a:rPr>
              <a:t> {</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bun: Bun;</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patty: Patty;</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toppings: Toppings;</a:t>
            </a:r>
          </a:p>
          <a:p>
            <a:endParaRPr lang="en-US" dirty="0">
              <a:solidFill>
                <a:srgbClr val="262626"/>
              </a:solidFill>
              <a:latin typeface="Calibri" charset="0"/>
              <a:ea typeface="Calibri" charset="0"/>
              <a:cs typeface="Calibri" charset="0"/>
            </a:endParaRP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constructor</a:t>
            </a:r>
            <a:r>
              <a:rPr lang="en-US" dirty="0">
                <a:solidFill>
                  <a:srgbClr val="262626"/>
                </a:solidFill>
                <a:latin typeface="Calibri" charset="0"/>
                <a:ea typeface="Calibri" charset="0"/>
                <a:cs typeface="Calibri" charset="0"/>
              </a:rPr>
              <a:t>() {</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.bun</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Bun(</a:t>
            </a:r>
            <a:r>
              <a:rPr lang="en-US" dirty="0">
                <a:solidFill>
                  <a:srgbClr val="5F7C03"/>
                </a:solidFill>
                <a:latin typeface="Calibri" charset="0"/>
                <a:ea typeface="Calibri" charset="0"/>
                <a:cs typeface="Calibri" charset="0"/>
              </a:rPr>
              <a:t>'</a:t>
            </a:r>
            <a:r>
              <a:rPr lang="en-US" dirty="0" err="1">
                <a:solidFill>
                  <a:srgbClr val="5F7C03"/>
                </a:solidFill>
                <a:latin typeface="Calibri" charset="0"/>
                <a:ea typeface="Calibri" charset="0"/>
                <a:cs typeface="Calibri" charset="0"/>
              </a:rPr>
              <a:t>withSesameSeeds</a:t>
            </a:r>
            <a:r>
              <a:rPr lang="en-US" dirty="0">
                <a:solidFill>
                  <a:srgbClr val="5F7C03"/>
                </a:solidFill>
                <a:latin typeface="Calibri" charset="0"/>
                <a:ea typeface="Calibri" charset="0"/>
                <a:cs typeface="Calibri" charset="0"/>
              </a:rPr>
              <a:t>'</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.patty</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Patty(</a:t>
            </a:r>
            <a:r>
              <a:rPr lang="en-US" dirty="0">
                <a:solidFill>
                  <a:srgbClr val="5F7C03"/>
                </a:solidFill>
                <a:latin typeface="Calibri" charset="0"/>
                <a:ea typeface="Calibri" charset="0"/>
                <a:cs typeface="Calibri" charset="0"/>
              </a:rPr>
              <a:t>'tofu'</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.toppings</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Toppings([</a:t>
            </a:r>
            <a:r>
              <a:rPr lang="en-US" dirty="0">
                <a:solidFill>
                  <a:srgbClr val="5F7C03"/>
                </a:solidFill>
                <a:latin typeface="Calibri" charset="0"/>
                <a:ea typeface="Calibri" charset="0"/>
                <a:cs typeface="Calibri" charset="0"/>
              </a:rPr>
              <a:t>'lettuce'</a:t>
            </a:r>
            <a:r>
              <a:rPr lang="en-US" dirty="0">
                <a:solidFill>
                  <a:srgbClr val="262626"/>
                </a:solidFill>
                <a:latin typeface="Calibri" charset="0"/>
                <a:ea typeface="Calibri" charset="0"/>
                <a:cs typeface="Calibri" charset="0"/>
              </a:rPr>
              <a:t>, </a:t>
            </a:r>
            <a:r>
              <a:rPr lang="en-US" dirty="0">
                <a:solidFill>
                  <a:srgbClr val="5F7C03"/>
                </a:solidFill>
                <a:latin typeface="Calibri" charset="0"/>
                <a:ea typeface="Calibri" charset="0"/>
                <a:cs typeface="Calibri" charset="0"/>
              </a:rPr>
              <a:t>'pickle'</a:t>
            </a:r>
            <a:r>
              <a:rPr lang="en-US" dirty="0">
                <a:solidFill>
                  <a:srgbClr val="262626"/>
                </a:solidFill>
                <a:latin typeface="Calibri" charset="0"/>
                <a:ea typeface="Calibri" charset="0"/>
                <a:cs typeface="Calibri" charset="0"/>
              </a:rPr>
              <a:t>, </a:t>
            </a:r>
            <a:r>
              <a:rPr lang="en-US" dirty="0">
                <a:solidFill>
                  <a:srgbClr val="5F7C03"/>
                </a:solidFill>
                <a:latin typeface="Calibri" charset="0"/>
                <a:ea typeface="Calibri" charset="0"/>
                <a:cs typeface="Calibri" charset="0"/>
              </a:rPr>
              <a:t>'tomato'</a:t>
            </a:r>
            <a:r>
              <a:rPr lang="en-US" dirty="0">
                <a:solidFill>
                  <a:srgbClr val="262626"/>
                </a:solidFill>
                <a:latin typeface="Calibri" charset="0"/>
                <a:ea typeface="Calibri" charset="0"/>
                <a:cs typeface="Calibri" charset="0"/>
              </a:rPr>
              <a:t>]);</a:t>
            </a:r>
          </a:p>
          <a:p>
            <a:r>
              <a:rPr lang="de-DE" dirty="0">
                <a:solidFill>
                  <a:srgbClr val="262626"/>
                </a:solidFill>
                <a:latin typeface="Calibri" charset="0"/>
                <a:ea typeface="Calibri" charset="0"/>
                <a:cs typeface="Calibri" charset="0"/>
              </a:rPr>
              <a:t>  }</a:t>
            </a:r>
          </a:p>
          <a:p>
            <a:r>
              <a:rPr lang="de-DE" dirty="0">
                <a:solidFill>
                  <a:srgbClr val="262626"/>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7" name="Right Arrow 6"/>
          <p:cNvSpPr/>
          <p:nvPr/>
        </p:nvSpPr>
        <p:spPr>
          <a:xfrm>
            <a:off x="3203848" y="4869160"/>
            <a:ext cx="100811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83445" y="5445224"/>
            <a:ext cx="8177110" cy="923330"/>
          </a:xfrm>
          <a:prstGeom prst="rect">
            <a:avLst/>
          </a:prstGeom>
          <a:noFill/>
        </p:spPr>
        <p:txBody>
          <a:bodyPr wrap="none" rtlCol="0">
            <a:spAutoFit/>
          </a:bodyPr>
          <a:lstStyle/>
          <a:p>
            <a:r>
              <a:rPr lang="en-US" dirty="0" smtClean="0"/>
              <a:t>The problem is here what if we need different burger or with different toppings ?</a:t>
            </a:r>
          </a:p>
          <a:p>
            <a:r>
              <a:rPr lang="en-US" dirty="0" err="1" smtClean="0"/>
              <a:t>Everytime</a:t>
            </a:r>
            <a:r>
              <a:rPr lang="en-US" dirty="0" smtClean="0"/>
              <a:t> the class will have to be rewritten for new requirements. Instead we could </a:t>
            </a:r>
          </a:p>
          <a:p>
            <a:r>
              <a:rPr lang="en-US" dirty="0" smtClean="0"/>
              <a:t>Do something like this </a:t>
            </a:r>
            <a:r>
              <a:rPr lang="en-US" dirty="0" smtClean="0">
                <a:sym typeface="Wingdings"/>
              </a:rPr>
              <a:t></a:t>
            </a:r>
            <a:endParaRPr lang="en-US" dirty="0"/>
          </a:p>
        </p:txBody>
      </p:sp>
    </p:spTree>
    <p:extLst>
      <p:ext uri="{BB962C8B-B14F-4D97-AF65-F5344CB8AC3E}">
        <p14:creationId xmlns:p14="http://schemas.microsoft.com/office/powerpoint/2010/main" val="31866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anim calcmode="lin" valueType="num">
                                      <p:cBhvr additive="base">
                                        <p:cTn id="7" dur="500"/>
                                        <p:tgtEl>
                                          <p:spTgt spid="4">
                                            <p:txEl>
                                              <p:pRg st="12" end="12"/>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12" end="1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ppt_y</p:attrName>
                                        </p:attrNameLst>
                                      </p:cBhvr>
                                      <p:tavLst>
                                        <p:tav tm="0">
                                          <p:val>
                                            <p:strVal val="#ppt_y+#ppt_h*1.125000"/>
                                          </p:val>
                                        </p:tav>
                                        <p:tav tm="100000">
                                          <p:val>
                                            <p:strVal val="#ppt_y"/>
                                          </p:val>
                                        </p:tav>
                                      </p:tavLst>
                                    </p:anim>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smtClean="0"/>
              <a:t>Example 2 Contd..  </a:t>
            </a:r>
            <a:endParaRPr lang="en-US" dirty="0"/>
          </a:p>
        </p:txBody>
      </p:sp>
      <p:sp>
        <p:nvSpPr>
          <p:cNvPr id="4" name="Rectangle 3"/>
          <p:cNvSpPr/>
          <p:nvPr/>
        </p:nvSpPr>
        <p:spPr>
          <a:xfrm>
            <a:off x="395536" y="1052736"/>
            <a:ext cx="4104456" cy="5355312"/>
          </a:xfrm>
          <a:prstGeom prst="rect">
            <a:avLst/>
          </a:prstGeom>
          <a:ln>
            <a:solidFill>
              <a:schemeClr val="accent1"/>
            </a:solidFill>
          </a:ln>
        </p:spPr>
        <p:txBody>
          <a:bodyPr wrap="square">
            <a:spAutoFit/>
          </a:bodyPr>
          <a:lstStyle/>
          <a:p>
            <a:r>
              <a:rPr lang="en-US" dirty="0" smtClean="0">
                <a:solidFill>
                  <a:srgbClr val="754297"/>
                </a:solidFill>
                <a:latin typeface="Calibri" charset="0"/>
                <a:ea typeface="Calibri" charset="0"/>
                <a:cs typeface="Calibri" charset="0"/>
              </a:rPr>
              <a:t>class</a:t>
            </a:r>
            <a:r>
              <a:rPr lang="en-US" dirty="0" smtClean="0">
                <a:solidFill>
                  <a:srgbClr val="262626"/>
                </a:solidFill>
                <a:latin typeface="Calibri" charset="0"/>
                <a:ea typeface="Calibri" charset="0"/>
                <a:cs typeface="Calibri" charset="0"/>
              </a:rPr>
              <a:t> </a:t>
            </a:r>
            <a:r>
              <a:rPr lang="en-US" dirty="0">
                <a:solidFill>
                  <a:srgbClr val="262626"/>
                </a:solidFill>
                <a:latin typeface="Calibri" charset="0"/>
                <a:ea typeface="Calibri" charset="0"/>
                <a:cs typeface="Calibri" charset="0"/>
              </a:rPr>
              <a:t>Hamburger {</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bun: Bun;</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patty: Patty;</a:t>
            </a: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private</a:t>
            </a:r>
            <a:r>
              <a:rPr lang="en-US" dirty="0">
                <a:solidFill>
                  <a:srgbClr val="262626"/>
                </a:solidFill>
                <a:latin typeface="Calibri" charset="0"/>
                <a:ea typeface="Calibri" charset="0"/>
                <a:cs typeface="Calibri" charset="0"/>
              </a:rPr>
              <a:t> toppings: Toppings</a:t>
            </a:r>
            <a:r>
              <a:rPr lang="en-US" dirty="0" smtClean="0">
                <a:solidFill>
                  <a:srgbClr val="262626"/>
                </a:solidFill>
                <a:latin typeface="Calibri" charset="0"/>
                <a:ea typeface="Calibri" charset="0"/>
                <a:cs typeface="Calibri" charset="0"/>
              </a:rPr>
              <a:t>;</a:t>
            </a:r>
            <a:endParaRPr lang="en-US" dirty="0">
              <a:solidFill>
                <a:srgbClr val="262626"/>
              </a:solidFill>
              <a:latin typeface="Calibri" charset="0"/>
              <a:ea typeface="Calibri" charset="0"/>
              <a:cs typeface="Calibri" charset="0"/>
            </a:endParaRPr>
          </a:p>
          <a:p>
            <a:r>
              <a:rPr lang="en-US" dirty="0">
                <a:solidFill>
                  <a:srgbClr val="262626"/>
                </a:solidFill>
                <a:latin typeface="Calibri" charset="0"/>
                <a:ea typeface="Calibri" charset="0"/>
                <a:cs typeface="Calibri" charset="0"/>
              </a:rPr>
              <a:t>  </a:t>
            </a:r>
            <a:r>
              <a:rPr lang="en-US" dirty="0">
                <a:solidFill>
                  <a:srgbClr val="754297"/>
                </a:solidFill>
                <a:latin typeface="Calibri" charset="0"/>
                <a:ea typeface="Calibri" charset="0"/>
                <a:cs typeface="Calibri" charset="0"/>
              </a:rPr>
              <a:t>constructor</a:t>
            </a:r>
            <a:r>
              <a:rPr lang="en-US" dirty="0">
                <a:solidFill>
                  <a:srgbClr val="262626"/>
                </a:solidFill>
                <a:latin typeface="Calibri" charset="0"/>
                <a:ea typeface="Calibri" charset="0"/>
                <a:cs typeface="Calibri" charset="0"/>
              </a:rPr>
              <a:t>(</a:t>
            </a:r>
            <a:r>
              <a:rPr lang="en-US" dirty="0" err="1">
                <a:solidFill>
                  <a:srgbClr val="262626"/>
                </a:solidFill>
                <a:latin typeface="Calibri" charset="0"/>
                <a:ea typeface="Calibri" charset="0"/>
                <a:cs typeface="Calibri" charset="0"/>
              </a:rPr>
              <a:t>bunType</a:t>
            </a:r>
            <a:r>
              <a:rPr lang="en-US" dirty="0">
                <a:solidFill>
                  <a:srgbClr val="262626"/>
                </a:solidFill>
                <a:latin typeface="Calibri" charset="0"/>
                <a:ea typeface="Calibri" charset="0"/>
                <a:cs typeface="Calibri" charset="0"/>
              </a:rPr>
              <a:t>: string, </a:t>
            </a:r>
            <a:r>
              <a:rPr lang="en-US" dirty="0" err="1">
                <a:solidFill>
                  <a:srgbClr val="262626"/>
                </a:solidFill>
                <a:latin typeface="Calibri" charset="0"/>
                <a:ea typeface="Calibri" charset="0"/>
                <a:cs typeface="Calibri" charset="0"/>
              </a:rPr>
              <a:t>pattyType</a:t>
            </a:r>
            <a:r>
              <a:rPr lang="en-US" dirty="0">
                <a:solidFill>
                  <a:srgbClr val="262626"/>
                </a:solidFill>
                <a:latin typeface="Calibri" charset="0"/>
                <a:ea typeface="Calibri" charset="0"/>
                <a:cs typeface="Calibri" charset="0"/>
              </a:rPr>
              <a:t>: string, toppings: string[]) {</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.bun</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a:t>
            </a:r>
            <a:r>
              <a:rPr lang="en-US" dirty="0" smtClean="0">
                <a:solidFill>
                  <a:srgbClr val="262626"/>
                </a:solidFill>
                <a:latin typeface="Calibri" charset="0"/>
                <a:ea typeface="Calibri" charset="0"/>
                <a:cs typeface="Calibri" charset="0"/>
              </a:rPr>
              <a:t>Bun(</a:t>
            </a:r>
            <a:r>
              <a:rPr lang="en-US" dirty="0" err="1" smtClean="0">
                <a:solidFill>
                  <a:srgbClr val="262626"/>
                </a:solidFill>
                <a:latin typeface="Calibri" charset="0"/>
                <a:ea typeface="Calibri" charset="0"/>
                <a:cs typeface="Calibri" charset="0"/>
              </a:rPr>
              <a:t>bunType</a:t>
            </a:r>
            <a:r>
              <a:rPr lang="en-US" dirty="0" smtClean="0">
                <a:solidFill>
                  <a:srgbClr val="262626"/>
                </a:solidFill>
                <a:latin typeface="Calibri" charset="0"/>
                <a:ea typeface="Calibri" charset="0"/>
                <a:cs typeface="Calibri" charset="0"/>
              </a:rPr>
              <a:t>,””);</a:t>
            </a:r>
            <a:endParaRPr lang="en-US" dirty="0">
              <a:solidFill>
                <a:srgbClr val="262626"/>
              </a:solidFill>
              <a:latin typeface="Calibri" charset="0"/>
              <a:ea typeface="Calibri" charset="0"/>
              <a:cs typeface="Calibri" charset="0"/>
            </a:endParaRP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.patty</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Patty(</a:t>
            </a:r>
            <a:r>
              <a:rPr lang="en-US" dirty="0" err="1">
                <a:solidFill>
                  <a:srgbClr val="262626"/>
                </a:solidFill>
                <a:latin typeface="Calibri" charset="0"/>
                <a:ea typeface="Calibri" charset="0"/>
                <a:cs typeface="Calibri" charset="0"/>
              </a:rPr>
              <a:t>pattyType</a:t>
            </a:r>
            <a:r>
              <a:rPr lang="en-US" dirty="0">
                <a:solidFill>
                  <a:srgbClr val="262626"/>
                </a:solidFill>
                <a:latin typeface="Calibri" charset="0"/>
                <a:ea typeface="Calibri" charset="0"/>
                <a:cs typeface="Calibri" charset="0"/>
              </a:rPr>
              <a:t>);</a:t>
            </a:r>
          </a:p>
          <a:p>
            <a:r>
              <a:rPr lang="en-US" dirty="0">
                <a:solidFill>
                  <a:srgbClr val="262626"/>
                </a:solidFill>
                <a:latin typeface="Calibri" charset="0"/>
                <a:ea typeface="Calibri" charset="0"/>
                <a:cs typeface="Calibri" charset="0"/>
              </a:rPr>
              <a:t>    </a:t>
            </a:r>
            <a:r>
              <a:rPr lang="en-US" dirty="0" err="1">
                <a:solidFill>
                  <a:srgbClr val="754297"/>
                </a:solidFill>
                <a:latin typeface="Calibri" charset="0"/>
                <a:ea typeface="Calibri" charset="0"/>
                <a:cs typeface="Calibri" charset="0"/>
              </a:rPr>
              <a:t>this</a:t>
            </a:r>
            <a:r>
              <a:rPr lang="en-US" dirty="0" err="1">
                <a:solidFill>
                  <a:srgbClr val="262626"/>
                </a:solidFill>
                <a:latin typeface="Calibri" charset="0"/>
                <a:ea typeface="Calibri" charset="0"/>
                <a:cs typeface="Calibri" charset="0"/>
              </a:rPr>
              <a:t>.toppings</a:t>
            </a:r>
            <a:r>
              <a:rPr lang="en-US" dirty="0">
                <a:solidFill>
                  <a:srgbClr val="262626"/>
                </a:solidFill>
                <a:latin typeface="Calibri" charset="0"/>
                <a:ea typeface="Calibri" charset="0"/>
                <a:cs typeface="Calibri" charset="0"/>
              </a:rPr>
              <a:t> = </a:t>
            </a:r>
            <a:r>
              <a:rPr lang="en-US" dirty="0">
                <a:solidFill>
                  <a:srgbClr val="754297"/>
                </a:solidFill>
                <a:latin typeface="Calibri" charset="0"/>
                <a:ea typeface="Calibri" charset="0"/>
                <a:cs typeface="Calibri" charset="0"/>
              </a:rPr>
              <a:t>new</a:t>
            </a:r>
            <a:r>
              <a:rPr lang="en-US" dirty="0">
                <a:solidFill>
                  <a:srgbClr val="262626"/>
                </a:solidFill>
                <a:latin typeface="Calibri" charset="0"/>
                <a:ea typeface="Calibri" charset="0"/>
                <a:cs typeface="Calibri" charset="0"/>
              </a:rPr>
              <a:t> Toppings(toppings);</a:t>
            </a:r>
          </a:p>
          <a:p>
            <a:r>
              <a:rPr lang="de-DE" dirty="0">
                <a:solidFill>
                  <a:srgbClr val="262626"/>
                </a:solidFill>
                <a:latin typeface="Calibri" charset="0"/>
                <a:ea typeface="Calibri" charset="0"/>
                <a:cs typeface="Calibri" charset="0"/>
              </a:rPr>
              <a:t>  }</a:t>
            </a:r>
          </a:p>
          <a:p>
            <a:r>
              <a:rPr lang="de-DE" dirty="0" smtClean="0">
                <a:solidFill>
                  <a:srgbClr val="262626"/>
                </a:solidFill>
                <a:latin typeface="Calibri" charset="0"/>
                <a:ea typeface="Calibri" charset="0"/>
                <a:cs typeface="Calibri" charset="0"/>
              </a:rPr>
              <a:t>}</a:t>
            </a:r>
          </a:p>
          <a:p>
            <a:endParaRPr lang="de-DE" dirty="0">
              <a:solidFill>
                <a:srgbClr val="262626"/>
              </a:solidFill>
              <a:latin typeface="Calibri" charset="0"/>
              <a:ea typeface="Calibri" charset="0"/>
              <a:cs typeface="Calibri" charset="0"/>
            </a:endParaRPr>
          </a:p>
          <a:p>
            <a:r>
              <a:rPr lang="en-US" dirty="0"/>
              <a:t>T</a:t>
            </a:r>
            <a:r>
              <a:rPr lang="en-US" dirty="0" smtClean="0"/>
              <a:t>his </a:t>
            </a:r>
            <a:r>
              <a:rPr lang="en-US" dirty="0"/>
              <a:t>is a little different, and it's more flexible in some ways, but it is still quite brittle. What would happen if the Patty constructor changed to allow for new features</a:t>
            </a:r>
            <a:r>
              <a:rPr lang="en-US" dirty="0" smtClean="0"/>
              <a:t>?</a:t>
            </a:r>
          </a:p>
          <a:p>
            <a:r>
              <a:rPr lang="en-US" dirty="0"/>
              <a:t>The whole Hamburger class would have to be updated.</a:t>
            </a:r>
            <a:endParaRPr lang="en-US" dirty="0">
              <a:latin typeface="Calibri" charset="0"/>
              <a:ea typeface="Calibri" charset="0"/>
              <a:cs typeface="Calibri" charset="0"/>
            </a:endParaRPr>
          </a:p>
        </p:txBody>
      </p:sp>
      <p:sp>
        <p:nvSpPr>
          <p:cNvPr id="5" name="TextBox 4"/>
          <p:cNvSpPr txBox="1"/>
          <p:nvPr/>
        </p:nvSpPr>
        <p:spPr>
          <a:xfrm>
            <a:off x="4572000" y="1052736"/>
            <a:ext cx="4392488" cy="5355312"/>
          </a:xfrm>
          <a:prstGeom prst="rect">
            <a:avLst/>
          </a:prstGeom>
          <a:noFill/>
          <a:ln>
            <a:solidFill>
              <a:schemeClr val="accent1"/>
            </a:solidFill>
          </a:ln>
        </p:spPr>
        <p:txBody>
          <a:bodyPr wrap="square" rtlCol="0">
            <a:spAutoFit/>
          </a:bodyPr>
          <a:lstStyle/>
          <a:p>
            <a:r>
              <a:rPr lang="en-US" dirty="0" smtClean="0"/>
              <a:t>Also what </a:t>
            </a:r>
            <a:r>
              <a:rPr lang="en-US" dirty="0"/>
              <a:t>happens during testing? How can Bun, Patty and Toppings be effectively mocked</a:t>
            </a:r>
            <a:r>
              <a:rPr lang="en-US" dirty="0" smtClean="0"/>
              <a:t>?</a:t>
            </a:r>
          </a:p>
          <a:p>
            <a:endParaRPr lang="en-US" dirty="0" smtClean="0"/>
          </a:p>
          <a:p>
            <a:r>
              <a:rPr lang="en-US" dirty="0"/>
              <a:t>Taking those concerns into consideration, the class could be rewritten as</a:t>
            </a:r>
            <a:r>
              <a:rPr lang="en-US" dirty="0" smtClean="0"/>
              <a:t>:</a:t>
            </a:r>
          </a:p>
          <a:p>
            <a:endParaRPr lang="en-US" dirty="0"/>
          </a:p>
          <a:p>
            <a:r>
              <a:rPr lang="en-US" dirty="0">
                <a:solidFill>
                  <a:srgbClr val="754297"/>
                </a:solidFill>
                <a:latin typeface="Calibri" charset="0"/>
                <a:ea typeface="Calibri" charset="0"/>
                <a:cs typeface="Calibri" charset="0"/>
              </a:rPr>
              <a:t>class</a:t>
            </a:r>
            <a:r>
              <a:rPr lang="en-US" dirty="0"/>
              <a:t> Hamburger {</a:t>
            </a:r>
          </a:p>
          <a:p>
            <a:r>
              <a:rPr lang="en-US" dirty="0"/>
              <a:t>  </a:t>
            </a:r>
            <a:r>
              <a:rPr lang="en-US" dirty="0">
                <a:solidFill>
                  <a:srgbClr val="754297"/>
                </a:solidFill>
                <a:latin typeface="Calibri" charset="0"/>
                <a:ea typeface="Calibri" charset="0"/>
                <a:cs typeface="Calibri" charset="0"/>
              </a:rPr>
              <a:t>private</a:t>
            </a:r>
            <a:r>
              <a:rPr lang="en-US" dirty="0"/>
              <a:t> bun: Bun;</a:t>
            </a:r>
          </a:p>
          <a:p>
            <a:r>
              <a:rPr lang="en-US" dirty="0"/>
              <a:t>  </a:t>
            </a:r>
            <a:r>
              <a:rPr lang="en-US" dirty="0">
                <a:solidFill>
                  <a:srgbClr val="754297"/>
                </a:solidFill>
                <a:latin typeface="Calibri" charset="0"/>
                <a:ea typeface="Calibri" charset="0"/>
                <a:cs typeface="Calibri" charset="0"/>
              </a:rPr>
              <a:t>private</a:t>
            </a:r>
            <a:r>
              <a:rPr lang="en-US" dirty="0"/>
              <a:t> patty: Patty;</a:t>
            </a:r>
          </a:p>
          <a:p>
            <a:r>
              <a:rPr lang="en-US" dirty="0"/>
              <a:t>  </a:t>
            </a:r>
            <a:r>
              <a:rPr lang="en-US" dirty="0">
                <a:solidFill>
                  <a:srgbClr val="754297"/>
                </a:solidFill>
                <a:latin typeface="Calibri" charset="0"/>
                <a:ea typeface="Calibri" charset="0"/>
                <a:cs typeface="Calibri" charset="0"/>
              </a:rPr>
              <a:t>private</a:t>
            </a:r>
            <a:r>
              <a:rPr lang="en-US" dirty="0"/>
              <a:t> toppings: Toppings;</a:t>
            </a:r>
          </a:p>
          <a:p>
            <a:endParaRPr lang="en-US" dirty="0"/>
          </a:p>
          <a:p>
            <a:r>
              <a:rPr lang="en-US" dirty="0"/>
              <a:t>  constructor(bun: Bun, patty: Patty, toppings: Toppings) {</a:t>
            </a:r>
          </a:p>
          <a:p>
            <a:r>
              <a:rPr lang="en-US" dirty="0"/>
              <a:t>    </a:t>
            </a:r>
            <a:r>
              <a:rPr lang="en-US" dirty="0" err="1">
                <a:solidFill>
                  <a:srgbClr val="754297"/>
                </a:solidFill>
                <a:latin typeface="Calibri" charset="0"/>
                <a:ea typeface="Calibri" charset="0"/>
                <a:cs typeface="Calibri" charset="0"/>
              </a:rPr>
              <a:t>this.</a:t>
            </a:r>
            <a:r>
              <a:rPr lang="en-US" dirty="0" err="1">
                <a:latin typeface="Calibri" charset="0"/>
                <a:ea typeface="Calibri" charset="0"/>
                <a:cs typeface="Calibri" charset="0"/>
              </a:rPr>
              <a:t>bun</a:t>
            </a:r>
            <a:r>
              <a:rPr lang="en-US" dirty="0"/>
              <a:t> = bun;</a:t>
            </a:r>
          </a:p>
          <a:p>
            <a:r>
              <a:rPr lang="en-US" dirty="0"/>
              <a:t>    </a:t>
            </a:r>
            <a:r>
              <a:rPr lang="en-US" dirty="0" err="1">
                <a:solidFill>
                  <a:srgbClr val="754297"/>
                </a:solidFill>
                <a:latin typeface="Calibri" charset="0"/>
                <a:ea typeface="Calibri" charset="0"/>
                <a:cs typeface="Calibri" charset="0"/>
              </a:rPr>
              <a:t>this.</a:t>
            </a:r>
            <a:r>
              <a:rPr lang="en-US" dirty="0" err="1">
                <a:latin typeface="Calibri" charset="0"/>
                <a:ea typeface="Calibri" charset="0"/>
                <a:cs typeface="Calibri" charset="0"/>
              </a:rPr>
              <a:t>patty</a:t>
            </a:r>
            <a:r>
              <a:rPr lang="en-US" dirty="0"/>
              <a:t> = patty;</a:t>
            </a:r>
          </a:p>
          <a:p>
            <a:r>
              <a:rPr lang="en-US" dirty="0"/>
              <a:t>    </a:t>
            </a:r>
            <a:r>
              <a:rPr lang="en-US" dirty="0" err="1">
                <a:solidFill>
                  <a:srgbClr val="754297"/>
                </a:solidFill>
                <a:latin typeface="Calibri" charset="0"/>
                <a:ea typeface="Calibri" charset="0"/>
                <a:cs typeface="Calibri" charset="0"/>
              </a:rPr>
              <a:t>this.</a:t>
            </a:r>
            <a:r>
              <a:rPr lang="en-US" dirty="0" err="1">
                <a:latin typeface="Calibri" charset="0"/>
                <a:ea typeface="Calibri" charset="0"/>
                <a:cs typeface="Calibri" charset="0"/>
              </a:rPr>
              <a:t>toppings</a:t>
            </a:r>
            <a:r>
              <a:rPr lang="en-US" dirty="0"/>
              <a:t> = toppings;</a:t>
            </a:r>
          </a:p>
          <a:p>
            <a:r>
              <a:rPr lang="de-DE" dirty="0"/>
              <a:t>  }</a:t>
            </a:r>
          </a:p>
          <a:p>
            <a:r>
              <a:rPr lang="de-DE" dirty="0" smtClean="0"/>
              <a:t>}</a:t>
            </a:r>
          </a:p>
        </p:txBody>
      </p:sp>
    </p:spTree>
    <p:extLst>
      <p:ext uri="{BB962C8B-B14F-4D97-AF65-F5344CB8AC3E}">
        <p14:creationId xmlns:p14="http://schemas.microsoft.com/office/powerpoint/2010/main" val="158846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7288" y="1371600"/>
            <a:ext cx="184731" cy="369332"/>
          </a:xfrm>
          <a:prstGeom prst="rect">
            <a:avLst/>
          </a:prstGeom>
          <a:noFill/>
        </p:spPr>
        <p:txBody>
          <a:bodyPr wrap="none" rtlCol="0">
            <a:spAutoFit/>
          </a:bodyPr>
          <a:lstStyle/>
          <a:p>
            <a:endParaRPr lang="en-US"/>
          </a:p>
        </p:txBody>
      </p:sp>
      <p:sp>
        <p:nvSpPr>
          <p:cNvPr id="13" name="TextBox 12"/>
          <p:cNvSpPr txBox="1"/>
          <p:nvPr/>
        </p:nvSpPr>
        <p:spPr>
          <a:xfrm>
            <a:off x="4572000" y="2132856"/>
            <a:ext cx="4024254" cy="1477328"/>
          </a:xfrm>
          <a:prstGeom prst="rect">
            <a:avLst/>
          </a:prstGeom>
          <a:ln>
            <a:solidFill>
              <a:schemeClr val="accent1"/>
            </a:solidFill>
          </a:ln>
        </p:spPr>
        <p:txBody>
          <a:bodyPr wrap="square">
            <a:spAutoFit/>
          </a:bodyPr>
          <a:lstStyle>
            <a:defPPr>
              <a:defRPr lang="en-US"/>
            </a:defPPr>
            <a:lvl1pPr>
              <a:defRPr>
                <a:solidFill>
                  <a:srgbClr val="C586C0"/>
                </a:solidFill>
                <a:latin typeface="Calibri" charset="0"/>
                <a:ea typeface="Calibri" charset="0"/>
                <a:cs typeface="Calibri" charset="0"/>
              </a:defRPr>
            </a:lvl1pPr>
          </a:lstStyle>
          <a:p>
            <a:r>
              <a:rPr lang="en-US" dirty="0">
                <a:solidFill>
                  <a:schemeClr val="tx1"/>
                </a:solidFill>
              </a:rPr>
              <a:t>Configure service in </a:t>
            </a:r>
            <a:r>
              <a:rPr lang="en-US" dirty="0" err="1">
                <a:solidFill>
                  <a:schemeClr val="tx1"/>
                </a:solidFill>
              </a:rPr>
              <a:t>AppModule</a:t>
            </a:r>
            <a:r>
              <a:rPr lang="en-US" dirty="0">
                <a:solidFill>
                  <a:schemeClr val="tx1"/>
                </a:solidFill>
              </a:rPr>
              <a:t> </a:t>
            </a:r>
            <a:r>
              <a:rPr lang="en-US" dirty="0" smtClean="0">
                <a:solidFill>
                  <a:schemeClr val="tx1"/>
                </a:solidFill>
              </a:rPr>
              <a:t>providers</a:t>
            </a:r>
            <a:r>
              <a:rPr lang="en-US" dirty="0">
                <a:solidFill>
                  <a:schemeClr val="tx1"/>
                </a:solidFill>
              </a:rPr>
              <a:t>: </a:t>
            </a:r>
            <a:r>
              <a:rPr lang="en-US" dirty="0" smtClean="0">
                <a:solidFill>
                  <a:schemeClr val="tx1"/>
                </a:solidFill>
              </a:rPr>
              <a:t>[</a:t>
            </a:r>
            <a:r>
              <a:rPr lang="en-US" dirty="0" err="1" smtClean="0">
                <a:solidFill>
                  <a:schemeClr val="tx1"/>
                </a:solidFill>
              </a:rPr>
              <a:t>BlogService</a:t>
            </a:r>
            <a:r>
              <a:rPr lang="en-US" dirty="0" smtClean="0">
                <a:solidFill>
                  <a:schemeClr val="tx1"/>
                </a:solidFill>
              </a:rPr>
              <a:t>],</a:t>
            </a:r>
            <a:endParaRPr lang="en-US" dirty="0">
              <a:solidFill>
                <a:schemeClr val="tx1"/>
              </a:solidFill>
            </a:endParaRPr>
          </a:p>
          <a:p>
            <a:r>
              <a:rPr lang="en-US" dirty="0" smtClean="0">
                <a:solidFill>
                  <a:schemeClr val="tx1"/>
                </a:solidFill>
              </a:rPr>
              <a:t>OR since angular6 : </a:t>
            </a:r>
          </a:p>
          <a:p>
            <a:r>
              <a:rPr lang="en-US" dirty="0" smtClean="0">
                <a:solidFill>
                  <a:schemeClr val="tx1"/>
                </a:solidFill>
              </a:rPr>
              <a:t>You can configure in @Injectable({</a:t>
            </a:r>
            <a:r>
              <a:rPr lang="en-US" dirty="0" err="1" smtClean="0">
                <a:solidFill>
                  <a:schemeClr val="tx1"/>
                </a:solidFill>
              </a:rPr>
              <a:t>providedIn</a:t>
            </a:r>
            <a:r>
              <a:rPr lang="en-US" dirty="0" smtClean="0">
                <a:solidFill>
                  <a:schemeClr val="tx1"/>
                </a:solidFill>
              </a:rPr>
              <a:t>:’root’})</a:t>
            </a:r>
            <a:endParaRPr lang="en-US" dirty="0">
              <a:solidFill>
                <a:schemeClr val="tx1"/>
              </a:solidFill>
            </a:endParaRPr>
          </a:p>
        </p:txBody>
      </p:sp>
      <p:sp>
        <p:nvSpPr>
          <p:cNvPr id="14" name="TextBox 13"/>
          <p:cNvSpPr txBox="1"/>
          <p:nvPr/>
        </p:nvSpPr>
        <p:spPr>
          <a:xfrm>
            <a:off x="179512" y="0"/>
            <a:ext cx="2596160" cy="492443"/>
          </a:xfrm>
          <a:prstGeom prst="rect">
            <a:avLst/>
          </a:prstGeom>
          <a:noFill/>
        </p:spPr>
        <p:txBody>
          <a:bodyPr wrap="none" rtlCol="0">
            <a:spAutoFit/>
          </a:bodyPr>
          <a:lstStyle/>
          <a:p>
            <a:r>
              <a:rPr lang="en-US" sz="2600" b="1" dirty="0" smtClean="0">
                <a:effectLst>
                  <a:outerShdw blurRad="38100" dist="38100" dir="2700000" algn="tl">
                    <a:srgbClr val="000000">
                      <a:alpha val="43137"/>
                    </a:srgbClr>
                  </a:outerShdw>
                </a:effectLst>
                <a:latin typeface="+mj-lt"/>
                <a:ea typeface="+mj-ea"/>
                <a:cs typeface="+mj-cs"/>
              </a:rPr>
              <a:t>Configure Service</a:t>
            </a:r>
            <a:endParaRPr lang="en-US" sz="2600" b="1" dirty="0">
              <a:effectLst>
                <a:outerShdw blurRad="38100" dist="38100" dir="2700000" algn="tl">
                  <a:srgbClr val="000000">
                    <a:alpha val="43137"/>
                  </a:srgbClr>
                </a:outerShdw>
              </a:effectLst>
              <a:latin typeface="+mj-lt"/>
              <a:ea typeface="+mj-ea"/>
              <a:cs typeface="+mj-cs"/>
            </a:endParaRPr>
          </a:p>
        </p:txBody>
      </p:sp>
      <p:sp>
        <p:nvSpPr>
          <p:cNvPr id="2" name="Rectangle 1"/>
          <p:cNvSpPr/>
          <p:nvPr/>
        </p:nvSpPr>
        <p:spPr>
          <a:xfrm>
            <a:off x="366658" y="587768"/>
            <a:ext cx="3845302" cy="5355312"/>
          </a:xfrm>
          <a:prstGeom prst="rect">
            <a:avLst/>
          </a:prstGeom>
          <a:ln>
            <a:solidFill>
              <a:schemeClr val="accent1"/>
            </a:solidFill>
          </a:ln>
        </p:spPr>
        <p:txBody>
          <a:bodyPr wrap="square">
            <a:spAutoFit/>
          </a:bodyPr>
          <a:lstStyle/>
          <a:p>
            <a:r>
              <a:rPr lang="en-US" b="1" dirty="0" err="1" smtClean="0">
                <a:latin typeface="Calibri" charset="0"/>
                <a:ea typeface="Calibri" charset="0"/>
                <a:cs typeface="Calibri" charset="0"/>
              </a:rPr>
              <a:t>Blogservice.ts</a:t>
            </a:r>
            <a:endParaRPr lang="en-US" b="1" dirty="0" smtClean="0">
              <a:latin typeface="Calibri" charset="0"/>
              <a:ea typeface="Calibri" charset="0"/>
              <a:cs typeface="Calibri" charset="0"/>
            </a:endParaRPr>
          </a:p>
          <a:p>
            <a:endParaRPr lang="en-US" dirty="0">
              <a:latin typeface="Calibri" charset="0"/>
              <a:ea typeface="Calibri" charset="0"/>
              <a:cs typeface="Calibri" charset="0"/>
            </a:endParaRPr>
          </a:p>
          <a:p>
            <a:r>
              <a:rPr lang="en-US" dirty="0" smtClean="0">
                <a:latin typeface="Calibri" charset="0"/>
                <a:ea typeface="Calibri" charset="0"/>
                <a:cs typeface="Calibri" charset="0"/>
              </a:rPr>
              <a:t>Private </a:t>
            </a:r>
            <a:r>
              <a:rPr lang="en-US" dirty="0" err="1">
                <a:latin typeface="Calibri" charset="0"/>
                <a:ea typeface="Calibri" charset="0"/>
                <a:cs typeface="Calibri" charset="0"/>
              </a:rPr>
              <a:t>b</a:t>
            </a:r>
            <a:r>
              <a:rPr lang="en-US" dirty="0" err="1" smtClean="0">
                <a:latin typeface="Calibri" charset="0"/>
                <a:ea typeface="Calibri" charset="0"/>
                <a:cs typeface="Calibri" charset="0"/>
              </a:rPr>
              <a:t>logs:Blog</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a:latin typeface="Calibri" charset="0"/>
                <a:ea typeface="Calibri" charset="0"/>
                <a:cs typeface="Calibri" charset="0"/>
              </a:rPr>
              <a:t>constructor() </a:t>
            </a:r>
            <a:r>
              <a:rPr lang="en-US" dirty="0" smtClean="0">
                <a:latin typeface="Calibri" charset="0"/>
                <a:ea typeface="Calibri" charset="0"/>
                <a:cs typeface="Calibri" charset="0"/>
              </a:rPr>
              <a:t>{</a:t>
            </a:r>
            <a:r>
              <a:rPr lang="en-US" dirty="0" err="1" smtClean="0">
                <a:latin typeface="Calibri" charset="0"/>
                <a:ea typeface="Calibri" charset="0"/>
                <a:cs typeface="Calibri" charset="0"/>
              </a:rPr>
              <a:t>this.blogs</a:t>
            </a:r>
            <a:r>
              <a:rPr lang="en-US" dirty="0" smtClean="0">
                <a:latin typeface="Calibri" charset="0"/>
                <a:ea typeface="Calibri" charset="0"/>
                <a:cs typeface="Calibri" charset="0"/>
              </a:rPr>
              <a:t>=Blogs</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err="1" smtClean="0">
                <a:latin typeface="Calibri" charset="0"/>
                <a:ea typeface="Calibri" charset="0"/>
                <a:cs typeface="Calibri" charset="0"/>
              </a:rPr>
              <a:t>addBlog</a:t>
            </a:r>
            <a:r>
              <a:rPr lang="en-US" dirty="0" smtClean="0">
                <a:latin typeface="Calibri" charset="0"/>
                <a:ea typeface="Calibri" charset="0"/>
                <a:cs typeface="Calibri" charset="0"/>
              </a:rPr>
              <a:t>(</a:t>
            </a:r>
            <a:r>
              <a:rPr lang="en-US" dirty="0" err="1" smtClean="0">
                <a:latin typeface="Calibri" charset="0"/>
                <a:ea typeface="Calibri" charset="0"/>
                <a:cs typeface="Calibri" charset="0"/>
              </a:rPr>
              <a:t>blog:Blog</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smtClean="0">
                <a:latin typeface="Calibri" charset="0"/>
                <a:ea typeface="Calibri" charset="0"/>
                <a:cs typeface="Calibri" charset="0"/>
              </a:rPr>
              <a:t>{</a:t>
            </a:r>
            <a:r>
              <a:rPr lang="en-US" dirty="0" err="1" smtClean="0">
                <a:latin typeface="Calibri" charset="0"/>
                <a:ea typeface="Calibri" charset="0"/>
                <a:cs typeface="Calibri" charset="0"/>
              </a:rPr>
              <a:t>Blog.id</a:t>
            </a:r>
            <a:r>
              <a:rPr lang="en-US" dirty="0" smtClean="0">
                <a:latin typeface="Calibri" charset="0"/>
                <a:ea typeface="Calibri" charset="0"/>
                <a:cs typeface="Calibri" charset="0"/>
              </a:rPr>
              <a:t>=this.Blogs.length+1</a:t>
            </a:r>
            <a:r>
              <a:rPr lang="en-US" dirty="0" smtClean="0">
                <a:latin typeface="Calibri" charset="0"/>
                <a:ea typeface="Calibri" charset="0"/>
                <a:cs typeface="Calibri" charset="0"/>
              </a:rPr>
              <a:t>;</a:t>
            </a:r>
          </a:p>
          <a:p>
            <a:r>
              <a:rPr lang="en-US" dirty="0" err="1" smtClean="0">
                <a:latin typeface="Calibri" charset="0"/>
                <a:ea typeface="Calibri" charset="0"/>
                <a:cs typeface="Calibri" charset="0"/>
              </a:rPr>
              <a:t>this.Blogs.unshift</a:t>
            </a:r>
            <a:r>
              <a:rPr lang="en-US" dirty="0" smtClean="0">
                <a:latin typeface="Calibri" charset="0"/>
                <a:ea typeface="Calibri" charset="0"/>
                <a:cs typeface="Calibri" charset="0"/>
              </a:rPr>
              <a:t>(Blog);}</a:t>
            </a:r>
            <a:endParaRPr lang="en-US" dirty="0">
              <a:latin typeface="Calibri" charset="0"/>
              <a:ea typeface="Calibri" charset="0"/>
              <a:cs typeface="Calibri" charset="0"/>
            </a:endParaRPr>
          </a:p>
          <a:p>
            <a:r>
              <a:rPr lang="en-US" dirty="0" err="1" smtClean="0">
                <a:latin typeface="Calibri" charset="0"/>
                <a:ea typeface="Calibri" charset="0"/>
                <a:cs typeface="Calibri" charset="0"/>
              </a:rPr>
              <a:t>getBlogs</a:t>
            </a:r>
            <a:r>
              <a:rPr lang="en-US" dirty="0">
                <a:latin typeface="Calibri" charset="0"/>
                <a:ea typeface="Calibri" charset="0"/>
                <a:cs typeface="Calibri" charset="0"/>
              </a:rPr>
              <a:t>()</a:t>
            </a:r>
          </a:p>
          <a:p>
            <a:r>
              <a:rPr lang="en-US" dirty="0" smtClean="0">
                <a:latin typeface="Calibri" charset="0"/>
                <a:ea typeface="Calibri" charset="0"/>
                <a:cs typeface="Calibri" charset="0"/>
              </a:rPr>
              <a:t>{return </a:t>
            </a:r>
            <a:r>
              <a:rPr lang="en-US" dirty="0" err="1" smtClean="0">
                <a:latin typeface="Calibri" charset="0"/>
                <a:ea typeface="Calibri" charset="0"/>
                <a:cs typeface="Calibri" charset="0"/>
              </a:rPr>
              <a:t>this.Blogs</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err="1" smtClean="0">
                <a:latin typeface="Calibri" charset="0"/>
                <a:ea typeface="Calibri" charset="0"/>
                <a:cs typeface="Calibri" charset="0"/>
              </a:rPr>
              <a:t>deleteBlog</a:t>
            </a:r>
            <a:r>
              <a:rPr lang="en-US" dirty="0" smtClean="0">
                <a:latin typeface="Calibri" charset="0"/>
                <a:ea typeface="Calibri" charset="0"/>
                <a:cs typeface="Calibri" charset="0"/>
              </a:rPr>
              <a:t>(Blog){</a:t>
            </a:r>
            <a:endParaRPr lang="en-US" dirty="0">
              <a:latin typeface="Calibri" charset="0"/>
              <a:ea typeface="Calibri" charset="0"/>
              <a:cs typeface="Calibri" charset="0"/>
            </a:endParaRPr>
          </a:p>
          <a:p>
            <a:r>
              <a:rPr lang="en-US" dirty="0">
                <a:latin typeface="Calibri" charset="0"/>
                <a:ea typeface="Calibri" charset="0"/>
                <a:cs typeface="Calibri" charset="0"/>
              </a:rPr>
              <a:t>for(</a:t>
            </a:r>
            <a:r>
              <a:rPr lang="en-US" dirty="0" err="1">
                <a:latin typeface="Calibri" charset="0"/>
                <a:ea typeface="Calibri" charset="0"/>
                <a:cs typeface="Calibri" charset="0"/>
              </a:rPr>
              <a:t>var</a:t>
            </a:r>
            <a:r>
              <a:rPr lang="en-US" dirty="0">
                <a:latin typeface="Calibri" charset="0"/>
                <a:ea typeface="Calibri" charset="0"/>
                <a:cs typeface="Calibri" charset="0"/>
              </a:rPr>
              <a:t> </a:t>
            </a:r>
            <a:r>
              <a:rPr lang="en-US" dirty="0" smtClean="0">
                <a:latin typeface="Calibri" charset="0"/>
                <a:ea typeface="Calibri" charset="0"/>
                <a:cs typeface="Calibri" charset="0"/>
              </a:rPr>
              <a:t>j=0;j&lt;</a:t>
            </a:r>
            <a:r>
              <a:rPr lang="en-US" dirty="0" err="1" smtClean="0">
                <a:latin typeface="Calibri" charset="0"/>
                <a:ea typeface="Calibri" charset="0"/>
                <a:cs typeface="Calibri" charset="0"/>
              </a:rPr>
              <a:t>this.Blogs.length;j</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smtClean="0">
                <a:latin typeface="Calibri" charset="0"/>
                <a:ea typeface="Calibri" charset="0"/>
                <a:cs typeface="Calibri" charset="0"/>
              </a:rPr>
              <a:t>if(</a:t>
            </a:r>
            <a:r>
              <a:rPr lang="en-US" dirty="0" err="1" smtClean="0">
                <a:latin typeface="Calibri" charset="0"/>
                <a:ea typeface="Calibri" charset="0"/>
                <a:cs typeface="Calibri" charset="0"/>
              </a:rPr>
              <a:t>this.Blogs</a:t>
            </a:r>
            <a:r>
              <a:rPr lang="en-US" dirty="0" smtClean="0">
                <a:latin typeface="Calibri" charset="0"/>
                <a:ea typeface="Calibri" charset="0"/>
                <a:cs typeface="Calibri" charset="0"/>
              </a:rPr>
              <a:t>[j]===Blog){</a:t>
            </a:r>
            <a:endParaRPr lang="en-US" dirty="0">
              <a:latin typeface="Calibri" charset="0"/>
              <a:ea typeface="Calibri" charset="0"/>
              <a:cs typeface="Calibri" charset="0"/>
            </a:endParaRPr>
          </a:p>
          <a:p>
            <a:r>
              <a:rPr lang="en-US" dirty="0" err="1" smtClean="0">
                <a:latin typeface="Calibri" charset="0"/>
                <a:ea typeface="Calibri" charset="0"/>
                <a:cs typeface="Calibri" charset="0"/>
              </a:rPr>
              <a:t>this.Blogs.splice</a:t>
            </a:r>
            <a:r>
              <a:rPr lang="en-US" dirty="0" smtClean="0">
                <a:latin typeface="Calibri" charset="0"/>
                <a:ea typeface="Calibri" charset="0"/>
                <a:cs typeface="Calibri" charset="0"/>
              </a:rPr>
              <a:t>(j,1</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err="1" smtClean="0">
                <a:latin typeface="Calibri" charset="0"/>
                <a:ea typeface="Calibri" charset="0"/>
                <a:cs typeface="Calibri" charset="0"/>
              </a:rPr>
              <a:t>editBlog</a:t>
            </a:r>
            <a:r>
              <a:rPr lang="en-US" dirty="0" smtClean="0">
                <a:latin typeface="Calibri" charset="0"/>
                <a:ea typeface="Calibri" charset="0"/>
                <a:cs typeface="Calibri" charset="0"/>
              </a:rPr>
              <a:t>(Blog){</a:t>
            </a:r>
            <a:endParaRPr lang="en-US" dirty="0">
              <a:latin typeface="Calibri" charset="0"/>
              <a:ea typeface="Calibri" charset="0"/>
              <a:cs typeface="Calibri" charset="0"/>
            </a:endParaRPr>
          </a:p>
          <a:p>
            <a:r>
              <a:rPr lang="en-US" dirty="0">
                <a:latin typeface="Calibri" charset="0"/>
                <a:ea typeface="Calibri" charset="0"/>
                <a:cs typeface="Calibri" charset="0"/>
              </a:rPr>
              <a:t>for(</a:t>
            </a:r>
            <a:r>
              <a:rPr lang="en-US" dirty="0" err="1">
                <a:latin typeface="Calibri" charset="0"/>
                <a:ea typeface="Calibri" charset="0"/>
                <a:cs typeface="Calibri" charset="0"/>
              </a:rPr>
              <a:t>var</a:t>
            </a:r>
            <a:r>
              <a:rPr lang="en-US" dirty="0">
                <a:latin typeface="Calibri" charset="0"/>
                <a:ea typeface="Calibri" charset="0"/>
                <a:cs typeface="Calibri" charset="0"/>
              </a:rPr>
              <a:t> </a:t>
            </a:r>
            <a:r>
              <a:rPr lang="en-US" dirty="0" smtClean="0">
                <a:latin typeface="Calibri" charset="0"/>
                <a:ea typeface="Calibri" charset="0"/>
                <a:cs typeface="Calibri" charset="0"/>
              </a:rPr>
              <a:t>j=0;j&lt;</a:t>
            </a:r>
            <a:r>
              <a:rPr lang="en-US" dirty="0" err="1" smtClean="0">
                <a:latin typeface="Calibri" charset="0"/>
                <a:ea typeface="Calibri" charset="0"/>
                <a:cs typeface="Calibri" charset="0"/>
              </a:rPr>
              <a:t>this.Blogs.length;j</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smtClean="0">
                <a:latin typeface="Calibri" charset="0"/>
                <a:ea typeface="Calibri" charset="0"/>
                <a:cs typeface="Calibri" charset="0"/>
              </a:rPr>
              <a:t>if(</a:t>
            </a:r>
            <a:r>
              <a:rPr lang="en-US" dirty="0" err="1" smtClean="0">
                <a:latin typeface="Calibri" charset="0"/>
                <a:ea typeface="Calibri" charset="0"/>
                <a:cs typeface="Calibri" charset="0"/>
              </a:rPr>
              <a:t>this.Blogs</a:t>
            </a:r>
            <a:r>
              <a:rPr lang="en-US" dirty="0" smtClean="0">
                <a:latin typeface="Calibri" charset="0"/>
                <a:ea typeface="Calibri" charset="0"/>
                <a:cs typeface="Calibri" charset="0"/>
              </a:rPr>
              <a:t>[j</a:t>
            </a:r>
            <a:r>
              <a:rPr lang="en-US" dirty="0">
                <a:latin typeface="Calibri" charset="0"/>
                <a:ea typeface="Calibri" charset="0"/>
                <a:cs typeface="Calibri" charset="0"/>
              </a:rPr>
              <a:t>].id</a:t>
            </a:r>
            <a:r>
              <a:rPr lang="en-US" dirty="0" smtClean="0">
                <a:latin typeface="Calibri" charset="0"/>
                <a:ea typeface="Calibri" charset="0"/>
                <a:cs typeface="Calibri" charset="0"/>
              </a:rPr>
              <a:t>===</a:t>
            </a:r>
            <a:r>
              <a:rPr lang="en-US" dirty="0" err="1" smtClean="0">
                <a:latin typeface="Calibri" charset="0"/>
                <a:ea typeface="Calibri" charset="0"/>
                <a:cs typeface="Calibri" charset="0"/>
              </a:rPr>
              <a:t>Blog.id</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r>
              <a:rPr lang="en-US" dirty="0" err="1" smtClean="0">
                <a:latin typeface="Calibri" charset="0"/>
                <a:ea typeface="Calibri" charset="0"/>
                <a:cs typeface="Calibri" charset="0"/>
              </a:rPr>
              <a:t>this.Blogs</a:t>
            </a:r>
            <a:r>
              <a:rPr lang="en-US" dirty="0" smtClean="0">
                <a:latin typeface="Calibri" charset="0"/>
                <a:ea typeface="Calibri" charset="0"/>
                <a:cs typeface="Calibri" charset="0"/>
              </a:rPr>
              <a:t>[j</a:t>
            </a:r>
            <a:r>
              <a:rPr lang="en-US" dirty="0">
                <a:latin typeface="Calibri" charset="0"/>
                <a:ea typeface="Calibri" charset="0"/>
                <a:cs typeface="Calibri" charset="0"/>
              </a:rPr>
              <a:t>].</a:t>
            </a:r>
            <a:r>
              <a:rPr lang="en-US" dirty="0" smtClean="0">
                <a:latin typeface="Calibri" charset="0"/>
                <a:ea typeface="Calibri" charset="0"/>
                <a:cs typeface="Calibri" charset="0"/>
              </a:rPr>
              <a:t>setup=</a:t>
            </a:r>
            <a:r>
              <a:rPr lang="en-US" dirty="0" err="1" smtClean="0">
                <a:latin typeface="Calibri" charset="0"/>
                <a:ea typeface="Calibri" charset="0"/>
                <a:cs typeface="Calibri" charset="0"/>
              </a:rPr>
              <a:t>Blog.setup</a:t>
            </a:r>
            <a:r>
              <a:rPr lang="en-US" dirty="0">
                <a:latin typeface="Calibri" charset="0"/>
                <a:ea typeface="Calibri" charset="0"/>
                <a:cs typeface="Calibri" charset="0"/>
              </a:rPr>
              <a:t>;</a:t>
            </a:r>
          </a:p>
          <a:p>
            <a:r>
              <a:rPr lang="en-US" dirty="0" err="1" smtClean="0">
                <a:latin typeface="Calibri" charset="0"/>
                <a:ea typeface="Calibri" charset="0"/>
                <a:cs typeface="Calibri" charset="0"/>
              </a:rPr>
              <a:t>this.Blogs</a:t>
            </a:r>
            <a:r>
              <a:rPr lang="en-US" dirty="0" smtClean="0">
                <a:latin typeface="Calibri" charset="0"/>
                <a:ea typeface="Calibri" charset="0"/>
                <a:cs typeface="Calibri" charset="0"/>
              </a:rPr>
              <a:t>[j</a:t>
            </a:r>
            <a:r>
              <a:rPr lang="en-US" dirty="0">
                <a:latin typeface="Calibri" charset="0"/>
                <a:ea typeface="Calibri" charset="0"/>
                <a:cs typeface="Calibri" charset="0"/>
              </a:rPr>
              <a:t>].</a:t>
            </a:r>
            <a:r>
              <a:rPr lang="en-US" dirty="0" smtClean="0">
                <a:latin typeface="Calibri" charset="0"/>
                <a:ea typeface="Calibri" charset="0"/>
                <a:cs typeface="Calibri" charset="0"/>
              </a:rPr>
              <a:t>line=</a:t>
            </a:r>
            <a:r>
              <a:rPr lang="en-US" dirty="0" err="1" smtClean="0">
                <a:latin typeface="Calibri" charset="0"/>
                <a:ea typeface="Calibri" charset="0"/>
                <a:cs typeface="Calibri" charset="0"/>
              </a:rPr>
              <a:t>Blog.line</a:t>
            </a:r>
            <a:r>
              <a:rPr lang="en-US" dirty="0">
                <a:latin typeface="Calibri" charset="0"/>
                <a:ea typeface="Calibri" charset="0"/>
                <a:cs typeface="Calibri" charset="0"/>
              </a:rPr>
              <a:t>;</a:t>
            </a:r>
          </a:p>
          <a:p>
            <a:r>
              <a:rPr lang="en-US" dirty="0" err="1" smtClean="0">
                <a:latin typeface="Calibri" charset="0"/>
                <a:ea typeface="Calibri" charset="0"/>
                <a:cs typeface="Calibri" charset="0"/>
              </a:rPr>
              <a:t>this.Blogs</a:t>
            </a:r>
            <a:r>
              <a:rPr lang="en-US" dirty="0" smtClean="0">
                <a:latin typeface="Calibri" charset="0"/>
                <a:ea typeface="Calibri" charset="0"/>
                <a:cs typeface="Calibri" charset="0"/>
              </a:rPr>
              <a:t>[j</a:t>
            </a:r>
            <a:r>
              <a:rPr lang="en-US" dirty="0">
                <a:latin typeface="Calibri" charset="0"/>
                <a:ea typeface="Calibri" charset="0"/>
                <a:cs typeface="Calibri" charset="0"/>
              </a:rPr>
              <a:t>].</a:t>
            </a:r>
            <a:r>
              <a:rPr lang="en-US" dirty="0" smtClean="0">
                <a:latin typeface="Calibri" charset="0"/>
                <a:ea typeface="Calibri" charset="0"/>
                <a:cs typeface="Calibri" charset="0"/>
              </a:rPr>
              <a:t>category=</a:t>
            </a:r>
            <a:r>
              <a:rPr lang="en-US" dirty="0" err="1" smtClean="0">
                <a:latin typeface="Calibri" charset="0"/>
                <a:ea typeface="Calibri" charset="0"/>
                <a:cs typeface="Calibri" charset="0"/>
              </a:rPr>
              <a:t>Blog.category</a:t>
            </a:r>
            <a:r>
              <a:rPr lang="en-US" dirty="0" smtClean="0">
                <a:latin typeface="Calibri" charset="0"/>
                <a:ea typeface="Calibri" charset="0"/>
                <a:cs typeface="Calibri" charset="0"/>
              </a:rPr>
              <a:t>;}}}</a:t>
            </a:r>
            <a:endParaRPr lang="en-US" b="0" dirty="0">
              <a:effectLst/>
              <a:latin typeface="Calibri" charset="0"/>
              <a:ea typeface="Calibri" charset="0"/>
              <a:cs typeface="Calibri" charset="0"/>
            </a:endParaRPr>
          </a:p>
        </p:txBody>
      </p:sp>
    </p:spTree>
    <p:extLst>
      <p:ext uri="{BB962C8B-B14F-4D97-AF65-F5344CB8AC3E}">
        <p14:creationId xmlns:p14="http://schemas.microsoft.com/office/powerpoint/2010/main" val="18933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51520" y="188640"/>
            <a:ext cx="7258000" cy="706090"/>
          </a:xfrm>
        </p:spPr>
        <p:txBody>
          <a:bodyPr/>
          <a:lstStyle/>
          <a:p>
            <a:r>
              <a:rPr lang="en-US" dirty="0" smtClean="0"/>
              <a:t>Providing Service  </a:t>
            </a:r>
            <a:endParaRPr lang="en-US" dirty="0"/>
          </a:p>
        </p:txBody>
      </p:sp>
      <p:sp>
        <p:nvSpPr>
          <p:cNvPr id="3" name="TextBox 2"/>
          <p:cNvSpPr txBox="1"/>
          <p:nvPr/>
        </p:nvSpPr>
        <p:spPr>
          <a:xfrm>
            <a:off x="395536" y="836712"/>
            <a:ext cx="8208912" cy="3693319"/>
          </a:xfrm>
          <a:prstGeom prst="rect">
            <a:avLst/>
          </a:prstGeom>
          <a:noFill/>
        </p:spPr>
        <p:txBody>
          <a:bodyPr wrap="square" rtlCol="0">
            <a:spAutoFit/>
          </a:bodyPr>
          <a:lstStyle/>
          <a:p>
            <a:pPr marL="285750" indent="-285750">
              <a:buFont typeface="Arial" charset="0"/>
              <a:buChar char="•"/>
            </a:pPr>
            <a:r>
              <a:rPr lang="en-US" dirty="0"/>
              <a:t>When you provide the service at the root level, Angular creates a single, shared instance of </a:t>
            </a:r>
            <a:r>
              <a:rPr lang="en-US" dirty="0" err="1" smtClean="0"/>
              <a:t>Blog</a:t>
            </a:r>
            <a:r>
              <a:rPr lang="en-US" dirty="0" err="1" smtClean="0"/>
              <a:t>Service</a:t>
            </a:r>
            <a:r>
              <a:rPr lang="en-US" dirty="0"/>
              <a:t> and injects it into any class that asks for it. Registering the provider in the @Injectable() metadata also allows Angular to optimize an app by removing the service from the compiled app if it isn't </a:t>
            </a:r>
            <a:r>
              <a:rPr lang="en-US" dirty="0" smtClean="0"/>
              <a:t>used.</a:t>
            </a:r>
          </a:p>
          <a:p>
            <a:pPr marL="285750" indent="-285750">
              <a:buFont typeface="Arial" charset="0"/>
              <a:buChar char="•"/>
            </a:pPr>
            <a:r>
              <a:rPr lang="en-US" dirty="0" smtClean="0"/>
              <a:t>When </a:t>
            </a:r>
            <a:r>
              <a:rPr lang="en-US" dirty="0"/>
              <a:t>you register a provider with a specific </a:t>
            </a:r>
            <a:r>
              <a:rPr lang="en-US" dirty="0" err="1"/>
              <a:t>NgModule</a:t>
            </a:r>
            <a:r>
              <a:rPr lang="en-US" dirty="0"/>
              <a:t>, the same instance of a service is available to all components in that </a:t>
            </a:r>
            <a:r>
              <a:rPr lang="en-US" dirty="0" err="1"/>
              <a:t>NgModule</a:t>
            </a:r>
            <a:r>
              <a:rPr lang="en-US" dirty="0"/>
              <a:t>. To register at this level, use the providers property of the @</a:t>
            </a:r>
            <a:r>
              <a:rPr lang="en-US" dirty="0" err="1"/>
              <a:t>NgModule</a:t>
            </a:r>
            <a:r>
              <a:rPr lang="en-US" dirty="0"/>
              <a:t>() decorator</a:t>
            </a:r>
            <a:r>
              <a:rPr lang="en-US" dirty="0" smtClean="0"/>
              <a:t>,</a:t>
            </a:r>
            <a:endParaRPr lang="en-US" dirty="0"/>
          </a:p>
          <a:p>
            <a:pPr marL="285750" indent="-285750">
              <a:buFont typeface="Arial" charset="0"/>
              <a:buChar char="•"/>
            </a:pPr>
            <a:r>
              <a:rPr lang="en-US" dirty="0"/>
              <a:t>When you register a provider at the component level, you get a new instance of the service with each new instance of that component. At the component level, register a service provider in the providers property of the @Component()metadata</a:t>
            </a:r>
            <a:r>
              <a:rPr lang="en-US" dirty="0" smtClean="0"/>
              <a:t>.</a:t>
            </a:r>
          </a:p>
          <a:p>
            <a:pPr marL="285750" indent="-285750">
              <a:buFont typeface="Arial" charset="0"/>
              <a:buChar char="•"/>
            </a:pPr>
            <a:r>
              <a:rPr lang="en-US" dirty="0" smtClean="0"/>
              <a:t>When a service is registered  in </a:t>
            </a:r>
            <a:r>
              <a:rPr lang="en-US" dirty="0" err="1" smtClean="0"/>
              <a:t>viewProviders</a:t>
            </a:r>
            <a:r>
              <a:rPr lang="en-US" dirty="0" smtClean="0"/>
              <a:t> [] then service is available to only the view children and not the content children</a:t>
            </a:r>
            <a:endParaRPr lang="en-US" dirty="0"/>
          </a:p>
        </p:txBody>
      </p:sp>
    </p:spTree>
    <p:extLst>
      <p:ext uri="{BB962C8B-B14F-4D97-AF65-F5344CB8AC3E}">
        <p14:creationId xmlns:p14="http://schemas.microsoft.com/office/powerpoint/2010/main" val="115458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CT-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T-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CT Training .PPT Template</Template>
  <TotalTime>38440</TotalTime>
  <Words>2256</Words>
  <Application>Microsoft Macintosh PowerPoint</Application>
  <PresentationFormat>On-screen Show (4:3)</PresentationFormat>
  <Paragraphs>609</Paragraphs>
  <Slides>36</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Calibri</vt:lpstr>
      <vt:lpstr>Courier New</vt:lpstr>
      <vt:lpstr>Droid Sans Mono</vt:lpstr>
      <vt:lpstr>Roboto</vt:lpstr>
      <vt:lpstr>Tahoma</vt:lpstr>
      <vt:lpstr>Times New Roman</vt:lpstr>
      <vt:lpstr>Wingdings</vt:lpstr>
      <vt:lpstr>Arial</vt:lpstr>
      <vt:lpstr>2_CT-Master</vt:lpstr>
      <vt:lpstr>3_CT-Master</vt:lpstr>
      <vt:lpstr>Angular6</vt:lpstr>
      <vt:lpstr>Contents</vt:lpstr>
      <vt:lpstr>Dependency Injection</vt:lpstr>
      <vt:lpstr>Example 1</vt:lpstr>
      <vt:lpstr>Example 1 Solution</vt:lpstr>
      <vt:lpstr>Example 2</vt:lpstr>
      <vt:lpstr>Example 2 Contd..  </vt:lpstr>
      <vt:lpstr>PowerPoint Presentation</vt:lpstr>
      <vt:lpstr>Providing Service  </vt:lpstr>
      <vt:lpstr>PowerPoint Presentation</vt:lpstr>
      <vt:lpstr>PowerPoint Presentation</vt:lpstr>
      <vt:lpstr>Why @Injectable()</vt:lpstr>
      <vt:lpstr>Injector Tree</vt:lpstr>
      <vt:lpstr>Injector Tree Example : </vt:lpstr>
      <vt:lpstr>Javascript – Synchronous But?</vt:lpstr>
      <vt:lpstr>Events aren't always the best way</vt:lpstr>
      <vt:lpstr>Promise</vt:lpstr>
      <vt:lpstr>Creating a Promise</vt:lpstr>
      <vt:lpstr>Use a Promise</vt:lpstr>
      <vt:lpstr>Simple Example – Create Promise</vt:lpstr>
      <vt:lpstr>Simple Example – Consume Promise</vt:lpstr>
      <vt:lpstr>Promise with XMLHttpRequest</vt:lpstr>
      <vt:lpstr>Streams</vt:lpstr>
      <vt:lpstr>Observables In Angular</vt:lpstr>
      <vt:lpstr>Create Observable In Angular</vt:lpstr>
      <vt:lpstr>Http</vt:lpstr>
      <vt:lpstr>Http Installation</vt:lpstr>
      <vt:lpstr>Sample API</vt:lpstr>
      <vt:lpstr>Component Sample</vt:lpstr>
      <vt:lpstr>Http Verbs</vt:lpstr>
      <vt:lpstr>Http GET</vt:lpstr>
      <vt:lpstr>Http DELETE</vt:lpstr>
      <vt:lpstr>Http POST</vt:lpstr>
      <vt:lpstr>Http PUT</vt:lpstr>
      <vt:lpstr>Any Question ?</vt:lpstr>
      <vt:lpstr>Thank you !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Document</dc:title>
  <dc:creator>manojj2</dc:creator>
  <cp:lastModifiedBy>Microsoft Office User</cp:lastModifiedBy>
  <cp:revision>1597</cp:revision>
  <dcterms:created xsi:type="dcterms:W3CDTF">2012-01-30T11:39:54Z</dcterms:created>
  <dcterms:modified xsi:type="dcterms:W3CDTF">2019-10-17T08:05:31Z</dcterms:modified>
</cp:coreProperties>
</file>